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4"/>
    <p:sldMasterId id="2147483682" r:id="rId5"/>
  </p:sldMasterIdLst>
  <p:notesMasterIdLst>
    <p:notesMasterId r:id="rId28"/>
  </p:notesMasterIdLst>
  <p:handoutMasterIdLst>
    <p:handoutMasterId r:id="rId29"/>
  </p:handoutMasterIdLst>
  <p:sldIdLst>
    <p:sldId id="4393" r:id="rId6"/>
    <p:sldId id="2147474595" r:id="rId7"/>
    <p:sldId id="2147474597" r:id="rId8"/>
    <p:sldId id="2147474566" r:id="rId9"/>
    <p:sldId id="2147474607" r:id="rId10"/>
    <p:sldId id="2147474612" r:id="rId11"/>
    <p:sldId id="2147474617" r:id="rId12"/>
    <p:sldId id="2147474610" r:id="rId13"/>
    <p:sldId id="2147474609" r:id="rId14"/>
    <p:sldId id="2147474608" r:id="rId15"/>
    <p:sldId id="2147474545" r:id="rId16"/>
    <p:sldId id="2147474571" r:id="rId17"/>
    <p:sldId id="2147474618" r:id="rId18"/>
    <p:sldId id="2147474613" r:id="rId19"/>
    <p:sldId id="2147474611" r:id="rId20"/>
    <p:sldId id="2147474606" r:id="rId21"/>
    <p:sldId id="2147474602" r:id="rId22"/>
    <p:sldId id="2147474614" r:id="rId23"/>
    <p:sldId id="2147474615" r:id="rId24"/>
    <p:sldId id="2147474593" r:id="rId25"/>
    <p:sldId id="2147474594" r:id="rId26"/>
    <p:sldId id="2147474586"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 userDrawn="1">
          <p15:clr>
            <a:srgbClr val="A4A3A4"/>
          </p15:clr>
        </p15:guide>
        <p15:guide id="3" pos="7296" userDrawn="1">
          <p15:clr>
            <a:srgbClr val="A4A3A4"/>
          </p15:clr>
        </p15:guide>
        <p15:guide id="4" pos="3840" userDrawn="1">
          <p15:clr>
            <a:srgbClr val="A4A3A4"/>
          </p15:clr>
        </p15:guide>
        <p15:guide id="5" orient="horz" pos="384" userDrawn="1">
          <p15:clr>
            <a:srgbClr val="A4A3A4"/>
          </p15:clr>
        </p15:guide>
        <p15:guide id="6" orient="horz" pos="864" userDrawn="1">
          <p15:clr>
            <a:srgbClr val="A4A3A4"/>
          </p15:clr>
        </p15:guide>
        <p15:guide id="7" orient="horz" pos="3648" userDrawn="1">
          <p15:clr>
            <a:srgbClr val="A4A3A4"/>
          </p15:clr>
        </p15:guide>
        <p15:guide id="8" orient="horz"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20114-4404-2D4B-0BC0-AC02C5DA7134}" name="Healy, Abigail K - Washington, DC" initials="HAKWD" userId="S::Abigail.K.Healy@usps.gov::92d7fba7-56ec-4101-b35f-67c45e9cd8c1" providerId="AD"/>
  <p188:author id="{30F1511E-1A5D-9DE4-59FA-CCA654AF2AE3}" name="Cederberg, Laura (WAS-WSW)" initials="CL(W" userId="S::lcederberg@webershandwick.com::f7133a5c-b5f3-443b-af48-471b8ef6f7c2" providerId="AD"/>
  <p188:author id="{0575E04B-734F-982C-31B1-7FC84C81E84B}" name="Carrie Rieger Brownlie" initials="CRB" userId="Carrie Rieger Brownlie" providerId="None"/>
  <p188:author id="{A350796B-2AB7-CD70-57DE-125AFC09FC4C}" name="Wykpisz-Lee, Teressa (WAS-WSW)" initials="W(" userId="S::twykpisz-lee@webershandwick.com::83c4dde2-dc78-4538-8274-7d8f5564f549" providerId="AD"/>
  <p188:author id="{E7D28383-AE10-5F9F-61C5-E772D36A1410}" name="Marshall, Adrienne E - Washington, DC" initials="MD" userId="S::adrienne.e.marshall_usps.gov#ext#@interpublic.onmicrosoft.com::f368b8e8-3761-4b68-a42e-fdfda93e7c41" providerId="AD"/>
  <p188:author id="{5E286796-5ACB-9979-DDEB-AD160347856A}" name="Hansen, Abbey (DAL-WSW)" initials="AH" userId="S::ahansen@webershandwick.com::e8215b1c-d800-4ce8-885d-14d9740cf879" providerId="AD"/>
  <p188:author id="{05BAB7BB-BD92-C43E-D691-5066554E85F6}" name="Badiner, Rebecca (WAS-PWT)" initials="BR(P" userId="S::rbadiner@webershandwick.com::3576fbd1-a6a4-4e8b-a684-d865c5353d6b" providerId="AD"/>
  <p188:author id="{CD1028C9-1470-E2C8-3AF5-8FF09999A776}" name="Wykpisz-Lee, Teressa (WAS-WSW)" initials="WLT(W" userId="S::TWykpisz-Lee@webershandwick.com::83c4dde2-dc78-4538-8274-7d8f5564f549" providerId="AD"/>
  <p188:author id="{EC2894DD-AD20-ACD7-5775-5A841DCAEA0B}" name="Serna, Angela  (WAS-WSW)" initials="SA(W" userId="S::angela.serna@webershandwick.com::f499978e-fa82-4593-8f74-f7b8ec56ca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ederberg, Laura (MIN-WSW)" initials="CL(" lastIdx="38" clrIdx="0">
    <p:extLst>
      <p:ext uri="{19B8F6BF-5375-455C-9EA6-DF929625EA0E}">
        <p15:presenceInfo xmlns:p15="http://schemas.microsoft.com/office/powerpoint/2012/main" userId="S::lcederberg@webershandwick.com::f7133a5c-b5f3-443b-af48-471b8ef6f7c2" providerId="AD"/>
      </p:ext>
    </p:extLst>
  </p:cmAuthor>
  <p:cmAuthor id="2" name="Carson, Peter (WAS-PWT)" initials="CP(" lastIdx="1" clrIdx="1">
    <p:extLst>
      <p:ext uri="{19B8F6BF-5375-455C-9EA6-DF929625EA0E}">
        <p15:presenceInfo xmlns:p15="http://schemas.microsoft.com/office/powerpoint/2012/main" userId="S::pcarson@powelltate.com::ced0727e-20ce-493c-9c0c-5acd6bee81fa" providerId="AD"/>
      </p:ext>
    </p:extLst>
  </p:cmAuthor>
  <p:cmAuthor id="3" name="Hensley, William H - Washington, DC" initials="HWHWD" lastIdx="7" clrIdx="2">
    <p:extLst>
      <p:ext uri="{19B8F6BF-5375-455C-9EA6-DF929625EA0E}">
        <p15:presenceInfo xmlns:p15="http://schemas.microsoft.com/office/powerpoint/2012/main" userId="S::William.H.Hensley@usps.gov::1f425859-a074-4cef-b1f6-af07a93c3799" providerId="AD"/>
      </p:ext>
    </p:extLst>
  </p:cmAuthor>
  <p:cmAuthor id="4" name="Carrie Rieger Brownlie" initials="CRB" lastIdx="1" clrIdx="3">
    <p:extLst>
      <p:ext uri="{19B8F6BF-5375-455C-9EA6-DF929625EA0E}">
        <p15:presenceInfo xmlns:p15="http://schemas.microsoft.com/office/powerpoint/2012/main" userId="Carrie Rieger Brownl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870B"/>
    <a:srgbClr val="F4C342"/>
    <a:srgbClr val="F4C341"/>
    <a:srgbClr val="FFFFCD"/>
    <a:srgbClr val="1F5FA6"/>
    <a:srgbClr val="A2DAB5"/>
    <a:srgbClr val="3FB8C3"/>
    <a:srgbClr val="41B6C4"/>
    <a:srgbClr val="D0CFD4"/>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248" autoAdjust="0"/>
  </p:normalViewPr>
  <p:slideViewPr>
    <p:cSldViewPr snapToGrid="0">
      <p:cViewPr varScale="1">
        <p:scale>
          <a:sx n="65" d="100"/>
          <a:sy n="65" d="100"/>
        </p:scale>
        <p:origin x="1358" y="53"/>
      </p:cViewPr>
      <p:guideLst>
        <p:guide pos="384"/>
        <p:guide pos="7296"/>
        <p:guide pos="3840"/>
        <p:guide orient="horz" pos="384"/>
        <p:guide orient="horz" pos="864"/>
        <p:guide orient="horz" pos="3648"/>
        <p:guide orient="horz" pos="312"/>
      </p:guideLst>
    </p:cSldViewPr>
  </p:slideViewPr>
  <p:notesTextViewPr>
    <p:cViewPr>
      <p:scale>
        <a:sx n="3" d="2"/>
        <a:sy n="3" d="2"/>
      </p:scale>
      <p:origin x="0" y="0"/>
    </p:cViewPr>
  </p:notesTextViewPr>
  <p:notesViewPr>
    <p:cSldViewPr snapToGrid="0">
      <p:cViewPr varScale="1">
        <p:scale>
          <a:sx n="97" d="100"/>
          <a:sy n="97" d="100"/>
        </p:scale>
        <p:origin x="357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83C4B0-7F73-7EB5-1436-229BE4B2679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AF9E60-BD1C-5A43-880E-44F6ECB68C9D}"/>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31038A9-5811-4AF0-A57F-925A44FBE98D}" type="datetimeFigureOut">
              <a:rPr lang="en-US" smtClean="0"/>
              <a:t>4/4/2024</a:t>
            </a:fld>
            <a:endParaRPr lang="en-US"/>
          </a:p>
        </p:txBody>
      </p:sp>
      <p:sp>
        <p:nvSpPr>
          <p:cNvPr id="4" name="Footer Placeholder 3">
            <a:extLst>
              <a:ext uri="{FF2B5EF4-FFF2-40B4-BE49-F238E27FC236}">
                <a16:creationId xmlns:a16="http://schemas.microsoft.com/office/drawing/2014/main" id="{BE9B3E4F-07BB-92EF-8E3D-40C9059653D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5EC8BD2-B8AE-2201-0C8F-389F12D8EF2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DE51098-BC05-4F89-A3DA-43D50D197DFD}" type="slidenum">
              <a:rPr lang="en-US" smtClean="0"/>
              <a:t>‹#›</a:t>
            </a:fld>
            <a:endParaRPr lang="en-US"/>
          </a:p>
        </p:txBody>
      </p:sp>
    </p:spTree>
    <p:extLst>
      <p:ext uri="{BB962C8B-B14F-4D97-AF65-F5344CB8AC3E}">
        <p14:creationId xmlns:p14="http://schemas.microsoft.com/office/powerpoint/2010/main" val="3439932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80D36763-E7D7-414A-B162-E93D645F408F}" type="datetimeFigureOut">
              <a:rPr lang="en-US" smtClean="0"/>
              <a:t>4/4/2024</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9D57DCC2-3CC6-4E32-B1D4-0085D3CBC9F1}" type="slidenum">
              <a:rPr lang="en-US" smtClean="0"/>
              <a:t>‹#›</a:t>
            </a:fld>
            <a:endParaRPr lang="en-US"/>
          </a:p>
        </p:txBody>
      </p:sp>
    </p:spTree>
    <p:extLst>
      <p:ext uri="{BB962C8B-B14F-4D97-AF65-F5344CB8AC3E}">
        <p14:creationId xmlns:p14="http://schemas.microsoft.com/office/powerpoint/2010/main" val="130380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chemeClr val="tx1"/>
                </a:solidFill>
              </a:rPr>
              <a:t>Welcome everyone </a:t>
            </a:r>
          </a:p>
          <a:p>
            <a:endParaRPr lang="en-US" b="0" i="0" dirty="0">
              <a:solidFill>
                <a:schemeClr val="tx1"/>
              </a:solidFill>
            </a:endParaRPr>
          </a:p>
          <a:p>
            <a:r>
              <a:rPr lang="en-US" b="0" i="0" dirty="0">
                <a:solidFill>
                  <a:schemeClr val="tx1"/>
                </a:solidFill>
              </a:rPr>
              <a:t>Introductions</a:t>
            </a:r>
          </a:p>
        </p:txBody>
      </p:sp>
      <p:sp>
        <p:nvSpPr>
          <p:cNvPr id="4" name="Slide Number Placeholder 3"/>
          <p:cNvSpPr>
            <a:spLocks noGrp="1"/>
          </p:cNvSpPr>
          <p:nvPr>
            <p:ph type="sldNum" sz="quarter" idx="5"/>
          </p:nvPr>
        </p:nvSpPr>
        <p:spPr/>
        <p:txBody>
          <a:bodyPr/>
          <a:lstStyle/>
          <a:p>
            <a:fld id="{3115EB10-CE32-4C94-854E-C6E0F82EEE00}" type="slidenum">
              <a:rPr lang="en-US" smtClean="0"/>
              <a:t>1</a:t>
            </a:fld>
            <a:endParaRPr lang="en-US"/>
          </a:p>
        </p:txBody>
      </p:sp>
    </p:spTree>
    <p:extLst>
      <p:ext uri="{BB962C8B-B14F-4D97-AF65-F5344CB8AC3E}">
        <p14:creationId xmlns:p14="http://schemas.microsoft.com/office/powerpoint/2010/main" val="203507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532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68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949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787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451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845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65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98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308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234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4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881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165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74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6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45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182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47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470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61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69F541-4126-1745-86DD-B615B6341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26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3.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8.bin"/></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4.emf"/><Relationship Id="rId4" Type="http://schemas.openxmlformats.org/officeDocument/2006/relationships/oleObject" Target="../embeddings/oleObject9.bin"/></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7ECD-3CD9-C05D-722E-B9A27983A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AF5694-36BA-06C0-3BC6-F83A4F2683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37FE090C-3A21-0E0F-B18E-D00EDD1ACB70}"/>
              </a:ext>
            </a:extLst>
          </p:cNvPr>
          <p:cNvSpPr>
            <a:spLocks noGrp="1"/>
          </p:cNvSpPr>
          <p:nvPr>
            <p:ph type="ftr" sz="quarter" idx="10"/>
          </p:nvPr>
        </p:nvSpPr>
        <p:spPr/>
        <p:txBody>
          <a:bodyPr/>
          <a:lstStyle/>
          <a:p>
            <a:endParaRPr lang="en-US"/>
          </a:p>
        </p:txBody>
      </p:sp>
      <p:sp>
        <p:nvSpPr>
          <p:cNvPr id="10" name="Slide Number Placeholder 9">
            <a:extLst>
              <a:ext uri="{FF2B5EF4-FFF2-40B4-BE49-F238E27FC236}">
                <a16:creationId xmlns:a16="http://schemas.microsoft.com/office/drawing/2014/main" id="{6A446425-F579-3131-37B2-3BA0659A9973}"/>
              </a:ext>
            </a:extLst>
          </p:cNvPr>
          <p:cNvSpPr>
            <a:spLocks noGrp="1"/>
          </p:cNvSpPr>
          <p:nvPr>
            <p:ph type="sldNum" sz="quarter" idx="11"/>
          </p:nvPr>
        </p:nvSpPr>
        <p:spPr/>
        <p:txBody>
          <a:bodyPr/>
          <a:lstStyle/>
          <a:p>
            <a:fld id="{298AD879-A0F9-224E-897D-3199FF24C4EC}" type="slidenum">
              <a:rPr lang="en-US" smtClean="0"/>
              <a:pPr/>
              <a:t>‹#›</a:t>
            </a:fld>
            <a:endParaRPr lang="en-US"/>
          </a:p>
        </p:txBody>
      </p:sp>
    </p:spTree>
    <p:extLst>
      <p:ext uri="{BB962C8B-B14F-4D97-AF65-F5344CB8AC3E}">
        <p14:creationId xmlns:p14="http://schemas.microsoft.com/office/powerpoint/2010/main" val="143173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ith Footer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01CEEA-E62F-454A-305A-A32AEA3D1C6A}"/>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4188989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590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9D00-B4E7-2399-EBEF-1C0ABEA45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ECFC64-D935-4F2D-39B7-31F3408A4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3ADA5-79BE-B6E4-8FBC-C51E42C48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9FD4EF2F-90E0-5F6C-6FDE-62907BCEC2C8}"/>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2992582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F6F6-A4DB-1579-3247-EF92DF2A9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0C4AA-BBAC-E234-856E-84CE9D809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8C7DD8-1F45-7873-D610-0FDC75169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A2CBA8CB-B48D-17EB-A68C-BF1F3C282704}"/>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393524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262B-E40A-409A-8207-ABBE261096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14769C-8908-27FB-AC04-7F830448D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0017C40-DEB9-1E27-271C-2AF1789311D5}"/>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100977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BD2040-45C6-3957-F29B-4D6B3B0D75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C95C0B-4B84-4548-D566-9478080585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988730-5320-FF55-DE7F-9F71B0F4365F}"/>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1179516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5A92"/>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6" name="Object 1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Rectangle 14"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598" b="1" dirty="0">
              <a:solidFill>
                <a:prstClr val="white"/>
              </a:solidFill>
              <a:sym typeface="Rockwell" panose="02060603020205020403" pitchFamily="18" charset="0"/>
            </a:endParaRPr>
          </a:p>
        </p:txBody>
      </p:sp>
      <p:sp>
        <p:nvSpPr>
          <p:cNvPr id="28" name="Focus Frame 2"/>
          <p:cNvSpPr>
            <a:spLocks noChangeAspect="1"/>
          </p:cNvSpPr>
          <p:nvPr/>
        </p:nvSpPr>
        <p:spPr bwMode="gray">
          <a:xfrm>
            <a:off x="7998862"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sp>
        <p:nvSpPr>
          <p:cNvPr id="29" name="Focus Frame 2"/>
          <p:cNvSpPr>
            <a:spLocks noChangeAspect="1"/>
          </p:cNvSpPr>
          <p:nvPr/>
        </p:nvSpPr>
        <p:spPr bwMode="gray">
          <a:xfrm>
            <a:off x="1588460" y="1025525"/>
            <a:ext cx="222820" cy="4572000"/>
          </a:xfrm>
          <a:prstGeom prst="rect">
            <a:avLst/>
          </a:prstGeom>
          <a:solidFill>
            <a:schemeClr val="bg1">
              <a:lumMod val="75000"/>
            </a:schemeClr>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pic>
        <p:nvPicPr>
          <p:cNvPr id="3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3580" y="6074264"/>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a:extLst>
              <a:ext uri="{FF2B5EF4-FFF2-40B4-BE49-F238E27FC236}">
                <a16:creationId xmlns:a16="http://schemas.microsoft.com/office/drawing/2014/main" id="{2171BBC6-F01D-4E80-BB8C-A1C2D80DA642}"/>
              </a:ext>
            </a:extLst>
          </p:cNvPr>
          <p:cNvSpPr>
            <a:spLocks noGrp="1"/>
          </p:cNvSpPr>
          <p:nvPr>
            <p:ph type="body" sz="quarter" idx="10" hasCustomPrompt="1"/>
          </p:nvPr>
        </p:nvSpPr>
        <p:spPr>
          <a:xfrm>
            <a:off x="1899107" y="1025527"/>
            <a:ext cx="5989649" cy="2085975"/>
          </a:xfrm>
        </p:spPr>
        <p:txBody>
          <a:bodyPr>
            <a:normAutofit/>
          </a:bodyPr>
          <a:lstStyle>
            <a:lvl1pPr marL="0" indent="0">
              <a:buNone/>
              <a:defRPr sz="3999" b="1">
                <a:solidFill>
                  <a:schemeClr val="bg1"/>
                </a:solidFill>
                <a:latin typeface="Arial" panose="020B0604020202020204" pitchFamily="34" charset="0"/>
                <a:cs typeface="Arial" panose="020B0604020202020204" pitchFamily="34" charset="0"/>
              </a:defRPr>
            </a:lvl1pPr>
          </a:lstStyle>
          <a:p>
            <a:pPr lvl="0"/>
            <a:r>
              <a:rPr lang="en-US" dirty="0"/>
              <a:t>Click to add title</a:t>
            </a:r>
          </a:p>
        </p:txBody>
      </p:sp>
      <p:sp>
        <p:nvSpPr>
          <p:cNvPr id="9" name="Text Placeholder 8">
            <a:extLst>
              <a:ext uri="{FF2B5EF4-FFF2-40B4-BE49-F238E27FC236}">
                <a16:creationId xmlns:a16="http://schemas.microsoft.com/office/drawing/2014/main" id="{E80D5B61-7C1E-4833-A5D3-9E0F0B1259EA}"/>
              </a:ext>
            </a:extLst>
          </p:cNvPr>
          <p:cNvSpPr>
            <a:spLocks noGrp="1"/>
          </p:cNvSpPr>
          <p:nvPr>
            <p:ph type="body" sz="quarter" idx="11" hasCustomPrompt="1"/>
          </p:nvPr>
        </p:nvSpPr>
        <p:spPr>
          <a:xfrm>
            <a:off x="1899144" y="3263900"/>
            <a:ext cx="5989610" cy="1244600"/>
          </a:xfrm>
        </p:spPr>
        <p:txBody>
          <a:bodyPr/>
          <a:lstStyle>
            <a:lvl1pPr marL="0" indent="0">
              <a:buNone/>
              <a:defRPr sz="2799" b="1">
                <a:solidFill>
                  <a:schemeClr val="bg1"/>
                </a:solidFill>
                <a:latin typeface="Arial" panose="020B0604020202020204" pitchFamily="34" charset="0"/>
                <a:cs typeface="Arial" panose="020B0604020202020204" pitchFamily="34" charset="0"/>
              </a:defRPr>
            </a:lvl1pPr>
          </a:lstStyle>
          <a:p>
            <a:pPr lvl="0"/>
            <a:r>
              <a:rPr lang="en-US" dirty="0"/>
              <a:t>Click to add presenter(s)</a:t>
            </a:r>
          </a:p>
        </p:txBody>
      </p:sp>
      <p:sp>
        <p:nvSpPr>
          <p:cNvPr id="11" name="Text Placeholder 10">
            <a:extLst>
              <a:ext uri="{FF2B5EF4-FFF2-40B4-BE49-F238E27FC236}">
                <a16:creationId xmlns:a16="http://schemas.microsoft.com/office/drawing/2014/main" id="{F1D849FB-5DAC-4706-A0EF-3A2AB9B81B4B}"/>
              </a:ext>
            </a:extLst>
          </p:cNvPr>
          <p:cNvSpPr>
            <a:spLocks noGrp="1"/>
          </p:cNvSpPr>
          <p:nvPr>
            <p:ph type="body" sz="quarter" idx="12" hasCustomPrompt="1"/>
          </p:nvPr>
        </p:nvSpPr>
        <p:spPr>
          <a:xfrm>
            <a:off x="1899105" y="4657729"/>
            <a:ext cx="5989610" cy="939799"/>
          </a:xfrm>
        </p:spPr>
        <p:txBody>
          <a:bodyPr>
            <a:normAutofit/>
          </a:bodyPr>
          <a:lstStyle>
            <a:lvl1pPr marL="0" indent="0">
              <a:buNone/>
              <a:defRPr sz="2399" b="1">
                <a:solidFill>
                  <a:schemeClr val="bg1"/>
                </a:solidFill>
                <a:latin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813491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3198" b="1" dirty="0">
              <a:solidFill>
                <a:prstClr val="white"/>
              </a:solidFill>
              <a:sym typeface="Rockwell" panose="02060603020205020403" pitchFamily="18" charset="0"/>
            </a:endParaRPr>
          </a:p>
        </p:txBody>
      </p:sp>
      <p:sp>
        <p:nvSpPr>
          <p:cNvPr id="2" name="Title 1"/>
          <p:cNvSpPr>
            <a:spLocks noGrp="1"/>
          </p:cNvSpPr>
          <p:nvPr>
            <p:ph type="title" hasCustomPrompt="1"/>
          </p:nvPr>
        </p:nvSpPr>
        <p:spPr>
          <a:xfrm>
            <a:off x="1934936" y="1354043"/>
            <a:ext cx="5029200" cy="3286925"/>
          </a:xfrm>
        </p:spPr>
        <p:txBody>
          <a:bodyPr anchor="ctr">
            <a:normAutofit/>
          </a:bodyPr>
          <a:lstStyle>
            <a:lvl1pPr>
              <a:defRPr sz="3198">
                <a:solidFill>
                  <a:srgbClr val="005A92"/>
                </a:solidFill>
                <a:latin typeface="Arial" panose="020B0604020202020204" pitchFamily="34" charset="0"/>
                <a:cs typeface="Arial" panose="020B0604020202020204" pitchFamily="34" charset="0"/>
              </a:defRPr>
            </a:lvl1pPr>
          </a:lstStyle>
          <a:p>
            <a:r>
              <a:rPr lang="en-US" dirty="0"/>
              <a:t>Click to add section title</a:t>
            </a:r>
          </a:p>
        </p:txBody>
      </p:sp>
      <p:sp>
        <p:nvSpPr>
          <p:cNvPr id="8" name="Rectangle 7">
            <a:extLst>
              <a:ext uri="{FF2B5EF4-FFF2-40B4-BE49-F238E27FC236}">
                <a16:creationId xmlns:a16="http://schemas.microsoft.com/office/drawing/2014/main" id="{3273EB3B-0AE2-7A48-BF35-D1CF1DB27874}"/>
              </a:ext>
            </a:extLst>
          </p:cNvPr>
          <p:cNvSpPr/>
          <p:nvPr/>
        </p:nvSpPr>
        <p:spPr bwMode="blackWhite">
          <a:xfrm>
            <a:off x="7140899" y="1354039"/>
            <a:ext cx="5051100"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sp>
        <p:nvSpPr>
          <p:cNvPr id="9" name="Rectangle 8">
            <a:extLst>
              <a:ext uri="{FF2B5EF4-FFF2-40B4-BE49-F238E27FC236}">
                <a16:creationId xmlns:a16="http://schemas.microsoft.com/office/drawing/2014/main" id="{D3C73678-BC25-BB4A-A678-83DD136C7174}"/>
              </a:ext>
            </a:extLst>
          </p:cNvPr>
          <p:cNvSpPr/>
          <p:nvPr/>
        </p:nvSpPr>
        <p:spPr bwMode="blackWhite">
          <a:xfrm>
            <a:off x="-2" y="1354039"/>
            <a:ext cx="1753954" cy="3286926"/>
          </a:xfrm>
          <a:prstGeom prst="rect">
            <a:avLst/>
          </a:prstGeom>
          <a:solidFill>
            <a:srgbClr val="005A92"/>
          </a:solidFill>
          <a:ln w="12700" cap="flat" cmpd="sng" algn="ctr">
            <a:noFill/>
            <a:prstDash val="solid"/>
            <a:round/>
            <a:headEnd type="none" w="med" len="med"/>
            <a:tailEnd type="none" w="med" len="med"/>
          </a:ln>
          <a:effectLst/>
        </p:spPr>
        <p:txBody>
          <a:bodyPr rot="0" spcFirstLastPara="0" vertOverflow="overflow" horzOverflow="overflow" vert="horz" wrap="none" lIns="91392" tIns="45696" rIns="91392" bIns="45696" numCol="1" spcCol="0" rtlCol="0" fromWordArt="0" anchor="ctr" anchorCtr="0" forceAA="0" compatLnSpc="1">
            <a:prstTxWarp prst="textNoShape">
              <a:avLst/>
            </a:prstTxWarp>
            <a:noAutofit/>
          </a:bodyPr>
          <a:lstStyle/>
          <a:p>
            <a:pPr algn="ctr" eaLnBrk="0" fontAlgn="base" hangingPunct="0">
              <a:spcBef>
                <a:spcPct val="50000"/>
              </a:spcBef>
              <a:spcAft>
                <a:spcPct val="0"/>
              </a:spcAft>
            </a:pPr>
            <a:endParaRPr lang="en-US" sz="1798" dirty="0">
              <a:solidFill>
                <a:prstClr val="white"/>
              </a:solidFill>
              <a:latin typeface="Arial" charset="0"/>
            </a:endParaRPr>
          </a:p>
        </p:txBody>
      </p:sp>
      <p:sp>
        <p:nvSpPr>
          <p:cNvPr id="15" name="Rectangle 14"/>
          <p:cNvSpPr/>
          <p:nvPr/>
        </p:nvSpPr>
        <p:spPr>
          <a:xfrm>
            <a:off x="-2" y="6131499"/>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6" name="Rectangle 15"/>
          <p:cNvSpPr>
            <a:spLocks noChangeArrowheads="1"/>
          </p:cNvSpPr>
          <p:nvPr userDrawn="1"/>
        </p:nvSpPr>
        <p:spPr bwMode="auto">
          <a:xfrm>
            <a:off x="1" y="6177216"/>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logo&#10;&#10;Description automatically generated">
            <a:extLst>
              <a:ext uri="{FF2B5EF4-FFF2-40B4-BE49-F238E27FC236}">
                <a16:creationId xmlns:a16="http://schemas.microsoft.com/office/drawing/2014/main" id="{0B116851-9987-4467-9AFC-9028FC9421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8936" y="6323715"/>
            <a:ext cx="2283150" cy="414564"/>
          </a:xfrm>
          <a:prstGeom prst="rect">
            <a:avLst/>
          </a:prstGeom>
        </p:spPr>
      </p:pic>
    </p:spTree>
    <p:extLst>
      <p:ext uri="{BB962C8B-B14F-4D97-AF65-F5344CB8AC3E}">
        <p14:creationId xmlns:p14="http://schemas.microsoft.com/office/powerpoint/2010/main" val="2561193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dirty="0">
              <a:solidFill>
                <a:prstClr val="white"/>
              </a:solidFill>
              <a:sym typeface="Rockwell" panose="02060603020205020403" pitchFamily="18" charset="0"/>
            </a:endParaRPr>
          </a:p>
        </p:txBody>
      </p:sp>
      <p:sp>
        <p:nvSpPr>
          <p:cNvPr id="2" name="Title 1"/>
          <p:cNvSpPr>
            <a:spLocks noGrp="1"/>
          </p:cNvSpPr>
          <p:nvPr>
            <p:ph type="title"/>
          </p:nvPr>
        </p:nvSpPr>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475" y="978749"/>
            <a:ext cx="10515600" cy="4847719"/>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p:nvSpPr>
        <p:spPr>
          <a:xfrm>
            <a:off x="1" y="6190563"/>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1" y="623628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052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371476" y="964768"/>
            <a:ext cx="5181600" cy="4389120"/>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7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05475" y="964768"/>
            <a:ext cx="5181600" cy="4389120"/>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7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a:xfrm>
            <a:off x="1" y="6123552"/>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0" name="Rectangle 9"/>
          <p:cNvSpPr>
            <a:spLocks noChangeArrowheads="1"/>
          </p:cNvSpPr>
          <p:nvPr/>
        </p:nvSpPr>
        <p:spPr bwMode="auto">
          <a:xfrm>
            <a:off x="2" y="6177215"/>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88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Dark">
    <p:bg>
      <p:bgPr>
        <a:gradFill flip="none" rotWithShape="1">
          <a:gsLst>
            <a:gs pos="1000">
              <a:srgbClr val="002848"/>
            </a:gs>
            <a:gs pos="100000">
              <a:schemeClr val="tx2"/>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7ECD-3CD9-C05D-722E-B9A27983A4CB}"/>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1AF5694-36BA-06C0-3BC6-F83A4F26830F}"/>
              </a:ext>
            </a:extLst>
          </p:cNvPr>
          <p:cNvSpPr>
            <a:spLocks noGrp="1"/>
          </p:cNvSpPr>
          <p:nvPr>
            <p:ph idx="1"/>
          </p:nvPr>
        </p:nvSpPr>
        <p:spPr/>
        <p:txBody>
          <a:bodyPr/>
          <a:lstStyle>
            <a:lvl1pP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1E56A0-6EF8-CD4C-144C-C0244E222F17}"/>
              </a:ext>
            </a:extLst>
          </p:cNvPr>
          <p:cNvSpPr>
            <a:spLocks noGrp="1"/>
          </p:cNvSpPr>
          <p:nvPr>
            <p:ph type="ftr" sz="quarter" idx="11"/>
          </p:nvPr>
        </p:nvSpPr>
        <p:spPr/>
        <p:txBody>
          <a:bodyPr/>
          <a:lstStyle>
            <a:lvl1pPr>
              <a:defRPr>
                <a:solidFill>
                  <a:schemeClr val="accent4"/>
                </a:solidFill>
              </a:defRPr>
            </a:lvl1pPr>
          </a:lstStyle>
          <a:p>
            <a:endParaRPr lang="en-US"/>
          </a:p>
        </p:txBody>
      </p:sp>
      <p:sp>
        <p:nvSpPr>
          <p:cNvPr id="6" name="Slide Number Placeholder 5">
            <a:extLst>
              <a:ext uri="{FF2B5EF4-FFF2-40B4-BE49-F238E27FC236}">
                <a16:creationId xmlns:a16="http://schemas.microsoft.com/office/drawing/2014/main" id="{C4F06AC5-483E-C5C4-F8B5-B3F8F7D53C14}"/>
              </a:ext>
            </a:extLst>
          </p:cNvPr>
          <p:cNvSpPr>
            <a:spLocks noGrp="1"/>
          </p:cNvSpPr>
          <p:nvPr>
            <p:ph type="sldNum" sz="quarter" idx="12"/>
          </p:nvPr>
        </p:nvSpPr>
        <p:spPr/>
        <p:txBody>
          <a:bodyPr/>
          <a:lstStyle>
            <a:lvl1pPr>
              <a:defRPr>
                <a:solidFill>
                  <a:schemeClr val="accent4"/>
                </a:solidFill>
              </a:defRPr>
            </a:lvl1pPr>
          </a:lstStyle>
          <a:p>
            <a:fld id="{298AD879-A0F9-224E-897D-3199FF24C4EC}" type="slidenum">
              <a:rPr lang="en-US" smtClean="0"/>
              <a:pPr/>
              <a:t>‹#›</a:t>
            </a:fld>
            <a:endParaRPr lang="en-US"/>
          </a:p>
        </p:txBody>
      </p:sp>
      <p:cxnSp>
        <p:nvCxnSpPr>
          <p:cNvPr id="4" name="Straight Connector 3">
            <a:extLst>
              <a:ext uri="{FF2B5EF4-FFF2-40B4-BE49-F238E27FC236}">
                <a16:creationId xmlns:a16="http://schemas.microsoft.com/office/drawing/2014/main" id="{7007B022-BDA2-6283-8D97-E60F04BC64CB}"/>
              </a:ext>
            </a:extLst>
          </p:cNvPr>
          <p:cNvCxnSpPr>
            <a:cxnSpLocks/>
          </p:cNvCxnSpPr>
          <p:nvPr userDrawn="1"/>
        </p:nvCxnSpPr>
        <p:spPr>
          <a:xfrm>
            <a:off x="0" y="6178365"/>
            <a:ext cx="12192000" cy="0"/>
          </a:xfrm>
          <a:prstGeom prst="line">
            <a:avLst/>
          </a:prstGeom>
          <a:noFill/>
          <a:ln w="19050" cap="flat" cmpd="sng" algn="ctr">
            <a:solidFill>
              <a:schemeClr val="accent6"/>
            </a:solidFill>
            <a:prstDash val="solid"/>
            <a:miter lim="800000"/>
          </a:ln>
          <a:effectLst/>
        </p:spPr>
      </p:cxnSp>
      <p:pic>
        <p:nvPicPr>
          <p:cNvPr id="11" name="Picture 10" descr="Text&#10;&#10;Description automatically generated with medium confidence">
            <a:extLst>
              <a:ext uri="{FF2B5EF4-FFF2-40B4-BE49-F238E27FC236}">
                <a16:creationId xmlns:a16="http://schemas.microsoft.com/office/drawing/2014/main" id="{EDC0C697-7506-E5A1-F034-E812A73FB5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240" y="6237746"/>
            <a:ext cx="1929384" cy="557378"/>
          </a:xfrm>
          <a:prstGeom prst="rect">
            <a:avLst/>
          </a:prstGeom>
        </p:spPr>
      </p:pic>
      <p:cxnSp>
        <p:nvCxnSpPr>
          <p:cNvPr id="12" name="Straight Connector 11">
            <a:extLst>
              <a:ext uri="{FF2B5EF4-FFF2-40B4-BE49-F238E27FC236}">
                <a16:creationId xmlns:a16="http://schemas.microsoft.com/office/drawing/2014/main" id="{5E24A9D9-C39C-65D0-31FD-CCC095C3A992}"/>
              </a:ext>
            </a:extLst>
          </p:cNvPr>
          <p:cNvCxnSpPr>
            <a:cxnSpLocks/>
          </p:cNvCxnSpPr>
          <p:nvPr userDrawn="1"/>
        </p:nvCxnSpPr>
        <p:spPr>
          <a:xfrm>
            <a:off x="11503723" y="6435860"/>
            <a:ext cx="0" cy="206104"/>
          </a:xfrm>
          <a:prstGeom prst="line">
            <a:avLst/>
          </a:prstGeom>
          <a:noFill/>
          <a:ln w="12700" cap="flat" cmpd="sng" algn="ctr">
            <a:solidFill>
              <a:schemeClr val="accent4"/>
            </a:solidFill>
            <a:prstDash val="solid"/>
            <a:miter lim="800000"/>
          </a:ln>
          <a:effectLst/>
        </p:spPr>
      </p:cxnSp>
    </p:spTree>
    <p:extLst>
      <p:ext uri="{BB962C8B-B14F-4D97-AF65-F5344CB8AC3E}">
        <p14:creationId xmlns:p14="http://schemas.microsoft.com/office/powerpoint/2010/main" val="37468345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ote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dirty="0">
              <a:solidFill>
                <a:prstClr val="white"/>
              </a:solidFill>
              <a:sym typeface="Rockwell" panose="02060603020205020403" pitchFamily="18" charset="0"/>
            </a:endParaRPr>
          </a:p>
        </p:txBody>
      </p:sp>
      <p:sp>
        <p:nvSpPr>
          <p:cNvPr id="12" name="Rectangle 11"/>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2"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0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01648E70-D75D-4D89-9E44-B6D546141388}"/>
              </a:ext>
            </a:extLst>
          </p:cNvPr>
          <p:cNvSpPr>
            <a:spLocks noGrp="1"/>
          </p:cNvSpPr>
          <p:nvPr>
            <p:ph idx="10" hasCustomPrompt="1"/>
          </p:nvPr>
        </p:nvSpPr>
        <p:spPr>
          <a:xfrm>
            <a:off x="838199" y="821887"/>
            <a:ext cx="10515600" cy="3326760"/>
          </a:xfrm>
        </p:spPr>
        <p:txBody>
          <a:bodyPr anchor="ctr">
            <a:normAutofit/>
          </a:bodyPr>
          <a:lstStyle>
            <a:lvl1pPr marL="0" indent="0" algn="ctr">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dirty="0"/>
              <a:t>Click to enter item needing BOG vote</a:t>
            </a:r>
          </a:p>
        </p:txBody>
      </p:sp>
      <p:sp>
        <p:nvSpPr>
          <p:cNvPr id="4" name="TextBox 3">
            <a:extLst>
              <a:ext uri="{FF2B5EF4-FFF2-40B4-BE49-F238E27FC236}">
                <a16:creationId xmlns:a16="http://schemas.microsoft.com/office/drawing/2014/main" id="{87BECFAF-DC43-4C8C-8C01-6669D87FD05D}"/>
              </a:ext>
            </a:extLst>
          </p:cNvPr>
          <p:cNvSpPr txBox="1"/>
          <p:nvPr userDrawn="1"/>
        </p:nvSpPr>
        <p:spPr>
          <a:xfrm>
            <a:off x="837491" y="4352962"/>
            <a:ext cx="10515600" cy="707886"/>
          </a:xfrm>
          <a:prstGeom prst="rect">
            <a:avLst/>
          </a:prstGeom>
          <a:noFill/>
        </p:spPr>
        <p:txBody>
          <a:bodyPr wrap="square" rtlCol="0">
            <a:spAutoFit/>
          </a:bodyPr>
          <a:lstStyle/>
          <a:p>
            <a:pPr algn="ctr"/>
            <a:r>
              <a:rPr lang="en-US" sz="3999" b="1" dirty="0">
                <a:solidFill>
                  <a:srgbClr val="FF0000"/>
                </a:solidFill>
              </a:rPr>
              <a:t>Vote</a:t>
            </a:r>
          </a:p>
        </p:txBody>
      </p:sp>
    </p:spTree>
    <p:extLst>
      <p:ext uri="{BB962C8B-B14F-4D97-AF65-F5344CB8AC3E}">
        <p14:creationId xmlns:p14="http://schemas.microsoft.com/office/powerpoint/2010/main" val="425673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ct val="0"/>
              </a:spcBef>
              <a:spcAft>
                <a:spcPct val="0"/>
              </a:spcAft>
            </a:pPr>
            <a:endParaRPr lang="en-US" sz="2398" b="1" dirty="0">
              <a:solidFill>
                <a:prstClr val="white"/>
              </a:solidFill>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371475" y="2"/>
            <a:ext cx="10515600" cy="700844"/>
          </a:xfrm>
          <a:prstGeom prst="rect">
            <a:avLst/>
          </a:prstGeom>
        </p:spPr>
        <p:txBody>
          <a:bodyPr/>
          <a:lstStyle>
            <a:lvl1pPr>
              <a:defRPr>
                <a:solidFill>
                  <a:srgbClr val="005A9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71475" y="982379"/>
            <a:ext cx="10515600" cy="4847719"/>
          </a:xfrm>
        </p:spPr>
        <p:txBody>
          <a:bodyPr>
            <a:normAutofit/>
          </a:bodyPr>
          <a:lstStyle>
            <a:lvl1pPr marL="0" indent="0">
              <a:buNone/>
              <a:defRPr sz="2399">
                <a:latin typeface="Arial" panose="020B0604020202020204" pitchFamily="34" charset="0"/>
                <a:cs typeface="Arial" panose="020B0604020202020204" pitchFamily="34" charset="0"/>
              </a:defRPr>
            </a:lvl1pPr>
            <a:lvl2pPr marL="456926" indent="0">
              <a:buNone/>
              <a:defRPr sz="1999">
                <a:latin typeface="Arial" panose="020B0604020202020204" pitchFamily="34" charset="0"/>
                <a:cs typeface="Arial" panose="020B0604020202020204" pitchFamily="34" charset="0"/>
              </a:defRPr>
            </a:lvl2pPr>
            <a:lvl3pPr marL="913852" indent="0">
              <a:buNone/>
              <a:defRPr sz="1999">
                <a:latin typeface="Arial" panose="020B0604020202020204" pitchFamily="34" charset="0"/>
                <a:cs typeface="Arial" panose="020B0604020202020204" pitchFamily="34" charset="0"/>
              </a:defRPr>
            </a:lvl3pPr>
            <a:lvl4pPr marL="1370778" indent="0">
              <a:buNone/>
              <a:defRPr sz="1799">
                <a:latin typeface="Arial" panose="020B0604020202020204" pitchFamily="34" charset="0"/>
                <a:cs typeface="Arial" panose="020B0604020202020204" pitchFamily="34" charset="0"/>
              </a:defRPr>
            </a:lvl4pPr>
            <a:lvl5pPr marL="1827704" indent="0">
              <a:buNone/>
              <a:defRPr sz="1799">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2"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83214" y="6291591"/>
            <a:ext cx="2033053" cy="34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9441866" y="6373156"/>
            <a:ext cx="2743915" cy="365125"/>
          </a:xfrm>
          <a:prstGeom prst="rect">
            <a:avLst/>
          </a:prstGeom>
        </p:spPr>
        <p:txBody>
          <a:bodyPr/>
          <a:lstStyle>
            <a:lvl1pPr algn="r">
              <a:defRPr sz="1100">
                <a:solidFill>
                  <a:schemeClr val="bg1">
                    <a:lumMod val="85000"/>
                  </a:schemeClr>
                </a:solidFill>
              </a:defRPr>
            </a:lvl1pPr>
          </a:lstStyle>
          <a:p>
            <a:fld id="{8C9B3EB8-8362-49AB-9755-4BCF42BAF22E}" type="slidenum">
              <a:rPr lang="en-US" smtClean="0">
                <a:solidFill>
                  <a:prstClr val="white">
                    <a:lumMod val="85000"/>
                  </a:prstClr>
                </a:solidFill>
              </a:rPr>
              <a:pPr/>
              <a:t>‹#›</a:t>
            </a:fld>
            <a:endParaRPr lang="en-US" dirty="0">
              <a:solidFill>
                <a:prstClr val="white">
                  <a:lumMod val="85000"/>
                </a:prstClr>
              </a:solidFill>
            </a:endParaRPr>
          </a:p>
        </p:txBody>
      </p:sp>
      <p:sp>
        <p:nvSpPr>
          <p:cNvPr id="5" name="Picture Placeholder 4"/>
          <p:cNvSpPr>
            <a:spLocks noGrp="1"/>
          </p:cNvSpPr>
          <p:nvPr>
            <p:ph type="pic" sz="quarter" idx="10" hasCustomPrompt="1"/>
          </p:nvPr>
        </p:nvSpPr>
        <p:spPr>
          <a:xfrm>
            <a:off x="169863" y="6129338"/>
            <a:ext cx="3810000" cy="609600"/>
          </a:xfrm>
        </p:spPr>
        <p:txBody>
          <a:bodyPr/>
          <a:lstStyle/>
          <a:p>
            <a:r>
              <a:rPr lang="en-US" dirty="0"/>
              <a:t> </a:t>
            </a:r>
          </a:p>
        </p:txBody>
      </p:sp>
      <p:pic>
        <p:nvPicPr>
          <p:cNvPr id="16" name="Picture 15">
            <a:extLst>
              <a:ext uri="{FF2B5EF4-FFF2-40B4-BE49-F238E27FC236}">
                <a16:creationId xmlns:a16="http://schemas.microsoft.com/office/drawing/2014/main" id="{82D31A22-95C9-7C4B-9F75-9470262D336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1475" y="6290809"/>
            <a:ext cx="2273300" cy="406400"/>
          </a:xfrm>
          <a:prstGeom prst="rect">
            <a:avLst/>
          </a:prstGeom>
        </p:spPr>
      </p:pic>
    </p:spTree>
    <p:extLst>
      <p:ext uri="{BB962C8B-B14F-4D97-AF65-F5344CB8AC3E}">
        <p14:creationId xmlns:p14="http://schemas.microsoft.com/office/powerpoint/2010/main" val="3102034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1" name="Object 10"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2"/>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lnSpc>
                <a:spcPct val="90000"/>
              </a:lnSpc>
              <a:spcBef>
                <a:spcPct val="0"/>
              </a:spcBef>
              <a:spcAft>
                <a:spcPct val="0"/>
              </a:spcAft>
            </a:pPr>
            <a:endParaRPr lang="en-US" sz="3198" b="1" dirty="0">
              <a:solidFill>
                <a:prstClr val="white"/>
              </a:solidFill>
              <a:cs typeface="Arial" panose="020B0604020202020204" pitchFamily="34" charset="0"/>
              <a:sym typeface="Arial" panose="020B0604020202020204" pitchFamily="34" charset="0"/>
            </a:endParaRPr>
          </a:p>
        </p:txBody>
      </p:sp>
      <p:sp>
        <p:nvSpPr>
          <p:cNvPr id="15" name="Rectangle 14"/>
          <p:cNvSpPr/>
          <p:nvPr/>
        </p:nvSpPr>
        <p:spPr>
          <a:xfrm>
            <a:off x="-708" y="6083874"/>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6" name="Rectangle 15"/>
          <p:cNvSpPr>
            <a:spLocks noChangeArrowheads="1"/>
          </p:cNvSpPr>
          <p:nvPr/>
        </p:nvSpPr>
        <p:spPr bwMode="auto">
          <a:xfrm>
            <a:off x="-708" y="6129162"/>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7"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7044" y="6272640"/>
            <a:ext cx="1870978" cy="31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5"/>
          <p:cNvSpPr>
            <a:spLocks noGrp="1"/>
          </p:cNvSpPr>
          <p:nvPr>
            <p:ph type="sldNum" sz="quarter" idx="4"/>
          </p:nvPr>
        </p:nvSpPr>
        <p:spPr>
          <a:xfrm>
            <a:off x="9447377" y="6409169"/>
            <a:ext cx="2743915" cy="365125"/>
          </a:xfrm>
          <a:prstGeom prst="rect">
            <a:avLst/>
          </a:prstGeom>
        </p:spPr>
        <p:txBody>
          <a:bodyPr/>
          <a:lstStyle>
            <a:lvl1pPr algn="r">
              <a:defRPr sz="1100">
                <a:solidFill>
                  <a:schemeClr val="bg1">
                    <a:lumMod val="85000"/>
                  </a:schemeClr>
                </a:solidFill>
              </a:defRPr>
            </a:lvl1pPr>
          </a:lstStyle>
          <a:p>
            <a:fld id="{8C9B3EB8-8362-49AB-9755-4BCF42BAF22E}" type="slidenum">
              <a:rPr lang="en-US" smtClean="0">
                <a:solidFill>
                  <a:prstClr val="white">
                    <a:lumMod val="85000"/>
                  </a:prstClr>
                </a:solidFill>
              </a:rPr>
              <a:pPr/>
              <a:t>‹#›</a:t>
            </a:fld>
            <a:endParaRPr lang="en-US" dirty="0">
              <a:solidFill>
                <a:prstClr val="white">
                  <a:lumMod val="85000"/>
                </a:prstClr>
              </a:solidFill>
            </a:endParaRPr>
          </a:p>
        </p:txBody>
      </p:sp>
      <p:pic>
        <p:nvPicPr>
          <p:cNvPr id="9" name="Picture 8">
            <a:extLst>
              <a:ext uri="{FF2B5EF4-FFF2-40B4-BE49-F238E27FC236}">
                <a16:creationId xmlns:a16="http://schemas.microsoft.com/office/drawing/2014/main" id="{82D31A22-95C9-7C4B-9F75-9470262D336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1490" y="6296477"/>
            <a:ext cx="2273300" cy="406400"/>
          </a:xfrm>
          <a:prstGeom prst="rect">
            <a:avLst/>
          </a:prstGeom>
        </p:spPr>
      </p:pic>
    </p:spTree>
    <p:extLst>
      <p:ext uri="{BB962C8B-B14F-4D97-AF65-F5344CB8AC3E}">
        <p14:creationId xmlns:p14="http://schemas.microsoft.com/office/powerpoint/2010/main" val="3539048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3"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7" b="1">
              <a:solidFill>
                <a:prstClr val="white"/>
              </a:solidFill>
              <a:sym typeface="Rockwell" panose="02060603020205020403" pitchFamily="18" charset="0"/>
            </a:endParaRPr>
          </a:p>
        </p:txBody>
      </p:sp>
      <p:sp>
        <p:nvSpPr>
          <p:cNvPr id="12" name="Rectangle 11"/>
          <p:cNvSpPr/>
          <p:nvPr/>
        </p:nvSpPr>
        <p:spPr>
          <a:xfrm>
            <a:off x="-708" y="6083876"/>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13" name="Rectangle 12"/>
          <p:cNvSpPr>
            <a:spLocks noChangeArrowheads="1"/>
          </p:cNvSpPr>
          <p:nvPr/>
        </p:nvSpPr>
        <p:spPr bwMode="auto">
          <a:xfrm>
            <a:off x="3" y="6129590"/>
            <a:ext cx="12192000" cy="728838"/>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91680" y="6333910"/>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4">
            <a:extLst>
              <a:ext uri="{FF2B5EF4-FFF2-40B4-BE49-F238E27FC236}">
                <a16:creationId xmlns:a16="http://schemas.microsoft.com/office/drawing/2014/main" id="{DA20077F-8BDF-420A-AFED-719207009010}"/>
              </a:ext>
            </a:extLst>
          </p:cNvPr>
          <p:cNvSpPr txBox="1">
            <a:spLocks noChangeArrowheads="1"/>
          </p:cNvSpPr>
          <p:nvPr userDrawn="1"/>
        </p:nvSpPr>
        <p:spPr bwMode="auto">
          <a:xfrm>
            <a:off x="3" y="6288794"/>
            <a:ext cx="5504264" cy="23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100" b="1">
                <a:solidFill>
                  <a:schemeClr val="tx1"/>
                </a:solidFill>
                <a:latin typeface="Arial" pitchFamily="34" charset="0"/>
                <a:ea typeface="MS PGothic" pitchFamily="34" charset="-128"/>
              </a:defRPr>
            </a:lvl1pPr>
            <a:lvl2pPr marL="742950" indent="-285750" eaLnBrk="0" hangingPunct="0">
              <a:defRPr sz="2100" b="1">
                <a:solidFill>
                  <a:schemeClr val="tx1"/>
                </a:solidFill>
                <a:latin typeface="Arial" pitchFamily="34" charset="0"/>
                <a:ea typeface="MS PGothic" pitchFamily="34" charset="-128"/>
              </a:defRPr>
            </a:lvl2pPr>
            <a:lvl3pPr marL="1143000" indent="-228600" eaLnBrk="0" hangingPunct="0">
              <a:defRPr sz="2100" b="1">
                <a:solidFill>
                  <a:schemeClr val="tx1"/>
                </a:solidFill>
                <a:latin typeface="Arial" pitchFamily="34" charset="0"/>
                <a:ea typeface="MS PGothic" pitchFamily="34" charset="-128"/>
              </a:defRPr>
            </a:lvl3pPr>
            <a:lvl4pPr marL="1600200" indent="-228600" eaLnBrk="0" hangingPunct="0">
              <a:defRPr sz="2100" b="1">
                <a:solidFill>
                  <a:schemeClr val="tx1"/>
                </a:solidFill>
                <a:latin typeface="Arial" pitchFamily="34" charset="0"/>
                <a:ea typeface="MS PGothic" pitchFamily="34" charset="-128"/>
              </a:defRPr>
            </a:lvl4pPr>
            <a:lvl5pPr marL="2057400" indent="-228600" eaLnBrk="0" hangingPunct="0">
              <a:defRPr sz="2100" b="1">
                <a:solidFill>
                  <a:schemeClr val="tx1"/>
                </a:solidFill>
                <a:latin typeface="Arial" pitchFamily="34" charset="0"/>
                <a:ea typeface="MS PGothic" pitchFamily="34" charset="-128"/>
              </a:defRPr>
            </a:lvl5pPr>
            <a:lvl6pPr marL="25146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6pPr>
            <a:lvl7pPr marL="29718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7pPr>
            <a:lvl8pPr marL="34290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8pPr>
            <a:lvl9pPr marL="3886200" indent="-228600" eaLnBrk="0" fontAlgn="base" hangingPunct="0">
              <a:lnSpc>
                <a:spcPct val="90000"/>
              </a:lnSpc>
              <a:spcBef>
                <a:spcPct val="10000"/>
              </a:spcBef>
              <a:spcAft>
                <a:spcPct val="0"/>
              </a:spcAft>
              <a:buClr>
                <a:srgbClr val="0040C0"/>
              </a:buClr>
              <a:buFont typeface="Wingdings" pitchFamily="2" charset="2"/>
              <a:buChar char="Ø"/>
              <a:defRPr sz="2100" b="1">
                <a:solidFill>
                  <a:schemeClr val="tx1"/>
                </a:solidFill>
                <a:latin typeface="Arial" pitchFamily="34" charset="0"/>
                <a:ea typeface="MS PGothic" pitchFamily="34" charset="-128"/>
              </a:defRPr>
            </a:lvl9pPr>
          </a:lstStyle>
          <a:p>
            <a:pPr eaLnBrk="1" hangingPunct="1">
              <a:lnSpc>
                <a:spcPct val="130000"/>
              </a:lnSpc>
              <a:spcBef>
                <a:spcPct val="0"/>
              </a:spcBef>
              <a:defRPr/>
            </a:pPr>
            <a:r>
              <a:rPr lang="en-US" sz="800" b="0">
                <a:solidFill>
                  <a:prstClr val="white">
                    <a:lumMod val="85000"/>
                  </a:prstClr>
                </a:solidFill>
                <a:latin typeface="Arial" panose="020B0604020202020204"/>
              </a:rPr>
              <a:t> Sensitive Commercial Information – Do Not Disclose / Attorney-Client Privileged / Attorney Work Product</a:t>
            </a:r>
          </a:p>
        </p:txBody>
      </p:sp>
      <p:sp>
        <p:nvSpPr>
          <p:cNvPr id="2" name="TextBox 1">
            <a:extLst>
              <a:ext uri="{FF2B5EF4-FFF2-40B4-BE49-F238E27FC236}">
                <a16:creationId xmlns:a16="http://schemas.microsoft.com/office/drawing/2014/main" id="{E9F4E4A9-6989-33B6-90D7-02C1737A08AF}"/>
              </a:ext>
            </a:extLst>
          </p:cNvPr>
          <p:cNvSpPr txBox="1"/>
          <p:nvPr userDrawn="1"/>
        </p:nvSpPr>
        <p:spPr>
          <a:xfrm>
            <a:off x="32002" y="6592579"/>
            <a:ext cx="411818" cy="215444"/>
          </a:xfrm>
          <a:prstGeom prst="rect">
            <a:avLst/>
          </a:prstGeom>
          <a:noFill/>
        </p:spPr>
        <p:txBody>
          <a:bodyPr wrap="square" rtlCol="0">
            <a:spAutoFit/>
          </a:bodyPr>
          <a:lstStyle/>
          <a:p>
            <a:fld id="{B790A5C1-4DCE-4698-BBC3-604B6BC499A4}" type="slidenum">
              <a:rPr lang="en-US" sz="800" smtClean="0">
                <a:solidFill>
                  <a:schemeClr val="bg1">
                    <a:lumMod val="85000"/>
                  </a:schemeClr>
                </a:solidFill>
              </a:rPr>
              <a:t>‹#›</a:t>
            </a:fld>
            <a:endParaRPr lang="en-US" sz="800">
              <a:solidFill>
                <a:schemeClr val="bg1">
                  <a:lumMod val="85000"/>
                </a:schemeClr>
              </a:solidFill>
            </a:endParaRPr>
          </a:p>
        </p:txBody>
      </p:sp>
    </p:spTree>
    <p:extLst>
      <p:ext uri="{BB962C8B-B14F-4D97-AF65-F5344CB8AC3E}">
        <p14:creationId xmlns:p14="http://schemas.microsoft.com/office/powerpoint/2010/main" val="457867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5"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5" b="1">
              <a:solidFill>
                <a:prstClr val="white"/>
              </a:solidFill>
              <a:sym typeface="Rockwell" panose="02060603020205020403" pitchFamily="18" charset="0"/>
            </a:endParaRPr>
          </a:p>
        </p:txBody>
      </p:sp>
      <p:sp>
        <p:nvSpPr>
          <p:cNvPr id="3" name="Rectangle 2">
            <a:extLst>
              <a:ext uri="{FF2B5EF4-FFF2-40B4-BE49-F238E27FC236}">
                <a16:creationId xmlns:a16="http://schemas.microsoft.com/office/drawing/2014/main" id="{285EEFB6-23B9-0938-7509-7C9184CB8F51}"/>
              </a:ext>
            </a:extLst>
          </p:cNvPr>
          <p:cNvSpPr/>
          <p:nvPr userDrawn="1"/>
        </p:nvSpPr>
        <p:spPr>
          <a:xfrm>
            <a:off x="2" y="6264979"/>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srgbClr val="FFFFFF"/>
              </a:solidFill>
            </a:endParaRPr>
          </a:p>
        </p:txBody>
      </p:sp>
      <p:sp>
        <p:nvSpPr>
          <p:cNvPr id="4" name="Rectangle 3">
            <a:extLst>
              <a:ext uri="{FF2B5EF4-FFF2-40B4-BE49-F238E27FC236}">
                <a16:creationId xmlns:a16="http://schemas.microsoft.com/office/drawing/2014/main" id="{2D7AC27F-AE30-B405-86EE-39483FF1FC6E}"/>
              </a:ext>
            </a:extLst>
          </p:cNvPr>
          <p:cNvSpPr>
            <a:spLocks noChangeArrowheads="1"/>
          </p:cNvSpPr>
          <p:nvPr userDrawn="1"/>
        </p:nvSpPr>
        <p:spPr bwMode="auto">
          <a:xfrm>
            <a:off x="3" y="6304016"/>
            <a:ext cx="12192000" cy="555800"/>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a:solidFill>
                <a:srgbClr val="5594C6"/>
              </a:solidFill>
              <a:ea typeface="ＭＳ Ｐゴシック" pitchFamily="34" charset="-128"/>
              <a:cs typeface="Arial" charset="0"/>
            </a:endParaRPr>
          </a:p>
        </p:txBody>
      </p:sp>
      <p:pic>
        <p:nvPicPr>
          <p:cNvPr id="5" name="Picture 5">
            <a:extLst>
              <a:ext uri="{FF2B5EF4-FFF2-40B4-BE49-F238E27FC236}">
                <a16:creationId xmlns:a16="http://schemas.microsoft.com/office/drawing/2014/main" id="{363126CE-11CB-E457-3DB7-D72BCEC8DB8B}"/>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778057" y="6406498"/>
            <a:ext cx="2189402"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30476237-F729-69C3-2BF4-8FD38242DAD1}"/>
              </a:ext>
            </a:extLst>
          </p:cNvPr>
          <p:cNvSpPr txBox="1">
            <a:spLocks/>
          </p:cNvSpPr>
          <p:nvPr userDrawn="1"/>
        </p:nvSpPr>
        <p:spPr>
          <a:xfrm>
            <a:off x="224543" y="6492876"/>
            <a:ext cx="381101" cy="28259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0B0E9D-1DAE-4CE5-9BB5-2C812E1D073A}" type="slidenum">
              <a:rPr lang="en-US" sz="1000" smtClean="0">
                <a:solidFill>
                  <a:prstClr val="white"/>
                </a:solidFill>
                <a:latin typeface="Arial" panose="020B0604020202020204" pitchFamily="34" charset="0"/>
                <a:cs typeface="Arial" panose="020B0604020202020204" pitchFamily="34" charset="0"/>
              </a:rPr>
              <a:pPr/>
              <a:t>‹#›</a:t>
            </a:fld>
            <a:endParaRPr lang="en-US" sz="1797">
              <a:solidFill>
                <a:prstClr val="white"/>
              </a:solidFill>
              <a:latin typeface="Arial" panose="020B0604020202020204" pitchFamily="34" charset="0"/>
              <a:cs typeface="Arial" panose="020B0604020202020204" pitchFamily="34" charset="0"/>
            </a:endParaRPr>
          </a:p>
        </p:txBody>
      </p:sp>
      <p:sp>
        <p:nvSpPr>
          <p:cNvPr id="8" name="Title Placeholder 1">
            <a:extLst>
              <a:ext uri="{FF2B5EF4-FFF2-40B4-BE49-F238E27FC236}">
                <a16:creationId xmlns:a16="http://schemas.microsoft.com/office/drawing/2014/main" id="{B0C6F656-543A-AB98-DD3D-46F86D6F89A9}"/>
              </a:ext>
            </a:extLst>
          </p:cNvPr>
          <p:cNvSpPr>
            <a:spLocks noGrp="1"/>
          </p:cNvSpPr>
          <p:nvPr>
            <p:ph type="title"/>
          </p:nvPr>
        </p:nvSpPr>
        <p:spPr>
          <a:xfrm>
            <a:off x="371476" y="5937"/>
            <a:ext cx="11386771" cy="68103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20474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2" descr="PSIT_Logo.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66302" y="5203825"/>
            <a:ext cx="18415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2" y="2130431"/>
            <a:ext cx="10363200" cy="1470025"/>
          </a:xfrm>
        </p:spPr>
        <p:txBody>
          <a:bodyPr anchor="b"/>
          <a:lstStyle>
            <a:lvl1pPr algn="ctr">
              <a:defRPr sz="3199" b="1">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438402" y="3886200"/>
            <a:ext cx="7315200" cy="1752600"/>
          </a:xfrm>
        </p:spPr>
        <p:txBody>
          <a:bodyPr>
            <a:normAutofit/>
          </a:bodyPr>
          <a:lstStyle>
            <a:lvl1pPr marL="0" indent="0" algn="ctr">
              <a:buNone/>
              <a:defRPr sz="2399" b="1">
                <a:solidFill>
                  <a:schemeClr val="tx1"/>
                </a:solidFill>
                <a:latin typeface="Arial" pitchFamily="34" charset="0"/>
                <a:cs typeface="Arial" pitchFamily="34" charset="0"/>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5669526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18" name="Object 17"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17" name="Rectangle 16" hidden="1"/>
          <p:cNvSpPr/>
          <p:nvPr>
            <p:custDataLst>
              <p:tags r:id="rId2"/>
            </p:custDataLst>
          </p:nvPr>
        </p:nvSpPr>
        <p:spPr>
          <a:xfrm>
            <a:off x="4" y="3"/>
            <a:ext cx="158750"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dirty="0">
              <a:solidFill>
                <a:prstClr val="white"/>
              </a:solidFill>
              <a:sym typeface="Rockwell" panose="02060603020205020403" pitchFamily="18" charset="0"/>
            </a:endParaRPr>
          </a:p>
        </p:txBody>
      </p:sp>
      <p:sp>
        <p:nvSpPr>
          <p:cNvPr id="12" name="Rectangle 11"/>
          <p:cNvSpPr/>
          <p:nvPr/>
        </p:nvSpPr>
        <p:spPr>
          <a:xfrm>
            <a:off x="-708" y="6083876"/>
            <a:ext cx="12192000" cy="45719"/>
          </a:xfrm>
          <a:prstGeom prst="rect">
            <a:avLst/>
          </a:prstGeom>
          <a:solidFill>
            <a:srgbClr val="E71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dirty="0">
              <a:solidFill>
                <a:srgbClr val="FFFFFF"/>
              </a:solidFill>
            </a:endParaRPr>
          </a:p>
        </p:txBody>
      </p:sp>
      <p:sp>
        <p:nvSpPr>
          <p:cNvPr id="13" name="Rectangle 12"/>
          <p:cNvSpPr>
            <a:spLocks noChangeArrowheads="1"/>
          </p:cNvSpPr>
          <p:nvPr/>
        </p:nvSpPr>
        <p:spPr bwMode="auto">
          <a:xfrm>
            <a:off x="2" y="6129592"/>
            <a:ext cx="12192000" cy="728839"/>
          </a:xfrm>
          <a:prstGeom prst="rect">
            <a:avLst/>
          </a:prstGeom>
          <a:solidFill>
            <a:srgbClr val="005A92"/>
          </a:solidFill>
          <a:ln w="9525">
            <a:noFill/>
            <a:miter lim="800000"/>
            <a:headEnd/>
            <a:tailEnd/>
          </a:ln>
          <a:effectLst/>
        </p:spPr>
        <p:txBody>
          <a:bodyPr anchor="ctr"/>
          <a:lstStyle/>
          <a:p>
            <a:pPr algn="ctr" fontAlgn="base">
              <a:spcBef>
                <a:spcPct val="0"/>
              </a:spcBef>
              <a:spcAft>
                <a:spcPct val="0"/>
              </a:spcAft>
              <a:defRPr/>
            </a:pPr>
            <a:endParaRPr lang="en-US" sz="1350" dirty="0">
              <a:solidFill>
                <a:srgbClr val="5594C6"/>
              </a:solidFill>
              <a:ea typeface="ＭＳ Ｐゴシック" pitchFamily="34" charset="-128"/>
              <a:cs typeface="Arial" charset="0"/>
            </a:endParaRPr>
          </a:p>
        </p:txBody>
      </p:sp>
      <p:pic>
        <p:nvPicPr>
          <p:cNvPr id="14"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591681" y="6333909"/>
            <a:ext cx="2189403" cy="36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Date Placeholder 3">
            <a:extLst>
              <a:ext uri="{FF2B5EF4-FFF2-40B4-BE49-F238E27FC236}">
                <a16:creationId xmlns:a16="http://schemas.microsoft.com/office/drawing/2014/main" id="{73D24AA3-A9AA-470F-A46C-C3622B249945}"/>
              </a:ext>
            </a:extLst>
          </p:cNvPr>
          <p:cNvSpPr>
            <a:spLocks noGrp="1"/>
          </p:cNvSpPr>
          <p:nvPr>
            <p:ph type="dt" sz="half" idx="2"/>
          </p:nvPr>
        </p:nvSpPr>
        <p:spPr>
          <a:xfrm>
            <a:off x="31644" y="6463093"/>
            <a:ext cx="1142396" cy="235707"/>
          </a:xfrm>
          <a:prstGeom prst="rect">
            <a:avLst/>
          </a:prstGeom>
        </p:spPr>
        <p:txBody>
          <a:bodyPr vert="horz" lIns="91440" tIns="45720" rIns="91440" bIns="45720" rtlCol="0" anchor="ctr"/>
          <a:lstStyle>
            <a:lvl1pPr algn="l">
              <a:defRPr sz="800">
                <a:solidFill>
                  <a:schemeClr val="bg1">
                    <a:lumMod val="85000"/>
                  </a:schemeClr>
                </a:solidFill>
              </a:defRPr>
            </a:lvl1pPr>
          </a:lstStyle>
          <a:p>
            <a:fld id="{9BD64486-33A3-45E3-B5BF-D6CB56337D6E}" type="datetime1">
              <a:rPr lang="en-US" smtClean="0"/>
              <a:t>4/4/2024</a:t>
            </a:fld>
            <a:endParaRPr lang="en-US" dirty="0"/>
          </a:p>
        </p:txBody>
      </p:sp>
    </p:spTree>
    <p:extLst>
      <p:ext uri="{BB962C8B-B14F-4D97-AF65-F5344CB8AC3E}">
        <p14:creationId xmlns:p14="http://schemas.microsoft.com/office/powerpoint/2010/main" val="1225105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FD7147C-1EAB-40BC-B606-8109B7511CE1}" type="datetime1">
              <a:rPr lang="en-US" smtClean="0">
                <a:solidFill>
                  <a:prstClr val="black">
                    <a:tint val="75000"/>
                  </a:prstClr>
                </a:solidFill>
              </a:rPr>
              <a:t>4/4/2024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5CF97BF-14E3-466D-B7C7-178802BA0935}" type="slidenum">
              <a:rPr lang="en-US" smtClean="0">
                <a:solidFill>
                  <a:prstClr val="black">
                    <a:tint val="75000"/>
                  </a:prstClr>
                </a:solidFill>
              </a:rPr>
              <a:pPr/>
              <a:t>‹#›</a:t>
            </a:fld>
            <a:endParaRPr lang="en-US" dirty="0">
              <a:solidFill>
                <a:prstClr val="black">
                  <a:tint val="75000"/>
                </a:prstClr>
              </a:solidFill>
            </a:endParaRPr>
          </a:p>
        </p:txBody>
      </p:sp>
      <p:sp>
        <p:nvSpPr>
          <p:cNvPr id="10" name="Isosceles Triangle 9">
            <a:extLst>
              <a:ext uri="{FF2B5EF4-FFF2-40B4-BE49-F238E27FC236}">
                <a16:creationId xmlns:a16="http://schemas.microsoft.com/office/drawing/2014/main" id="{B01EB4C1-CF0E-44AB-B0DB-F7BE71FBC775}"/>
              </a:ext>
            </a:extLst>
          </p:cNvPr>
          <p:cNvSpPr/>
          <p:nvPr userDrawn="1"/>
        </p:nvSpPr>
        <p:spPr>
          <a:xfrm flipV="1">
            <a:off x="1" y="-3"/>
            <a:ext cx="12126897" cy="1305019"/>
          </a:xfrm>
          <a:prstGeom prst="triangle">
            <a:avLst>
              <a:gd name="adj" fmla="val 0"/>
            </a:avLst>
          </a:prstGeom>
          <a:solidFill>
            <a:srgbClr val="17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Isosceles Triangle 10">
            <a:extLst>
              <a:ext uri="{FF2B5EF4-FFF2-40B4-BE49-F238E27FC236}">
                <a16:creationId xmlns:a16="http://schemas.microsoft.com/office/drawing/2014/main" id="{CB90481E-B39F-4965-9D2F-A7E6B2AEEFE2}"/>
              </a:ext>
            </a:extLst>
          </p:cNvPr>
          <p:cNvSpPr/>
          <p:nvPr userDrawn="1"/>
        </p:nvSpPr>
        <p:spPr>
          <a:xfrm flipH="1" flipV="1">
            <a:off x="5326602" y="-5"/>
            <a:ext cx="6865398" cy="1305019"/>
          </a:xfrm>
          <a:prstGeom prst="triangle">
            <a:avLst>
              <a:gd name="adj" fmla="val 0"/>
            </a:avLst>
          </a:prstGeom>
          <a:solidFill>
            <a:srgbClr val="344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21" name="Picture 20" descr="A picture containing drawing, plate&#10;&#10;Description automatically generated">
            <a:extLst>
              <a:ext uri="{FF2B5EF4-FFF2-40B4-BE49-F238E27FC236}">
                <a16:creationId xmlns:a16="http://schemas.microsoft.com/office/drawing/2014/main" id="{984857FD-9087-43AD-BB63-34A7BBA80009}"/>
              </a:ext>
            </a:extLst>
          </p:cNvPr>
          <p:cNvPicPr>
            <a:picLocks noChangeAspect="1"/>
          </p:cNvPicPr>
          <p:nvPr userDrawn="1"/>
        </p:nvPicPr>
        <p:blipFill>
          <a:blip r:embed="rId2"/>
          <a:stretch>
            <a:fillRect/>
          </a:stretch>
        </p:blipFill>
        <p:spPr>
          <a:xfrm>
            <a:off x="9499600" y="213122"/>
            <a:ext cx="2519680" cy="420767"/>
          </a:xfrm>
          <a:prstGeom prst="rect">
            <a:avLst/>
          </a:prstGeom>
        </p:spPr>
      </p:pic>
      <p:sp>
        <p:nvSpPr>
          <p:cNvPr id="8" name="Isosceles Triangle 7">
            <a:extLst>
              <a:ext uri="{FF2B5EF4-FFF2-40B4-BE49-F238E27FC236}">
                <a16:creationId xmlns:a16="http://schemas.microsoft.com/office/drawing/2014/main" id="{201A6166-A734-4DDA-8D3C-B0F69187BE58}"/>
              </a:ext>
            </a:extLst>
          </p:cNvPr>
          <p:cNvSpPr/>
          <p:nvPr userDrawn="1"/>
        </p:nvSpPr>
        <p:spPr>
          <a:xfrm>
            <a:off x="1" y="443885"/>
            <a:ext cx="12192000" cy="861133"/>
          </a:xfrm>
          <a:prstGeom prst="triangle">
            <a:avLst>
              <a:gd name="adj" fmla="val 62865"/>
            </a:avLst>
          </a:prstGeom>
          <a:solidFill>
            <a:srgbClr val="E3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24" name="Title 1">
            <a:extLst>
              <a:ext uri="{FF2B5EF4-FFF2-40B4-BE49-F238E27FC236}">
                <a16:creationId xmlns:a16="http://schemas.microsoft.com/office/drawing/2014/main" id="{42D879C6-3AE4-4090-BE92-EAE4C9DFFCC3}"/>
              </a:ext>
            </a:extLst>
          </p:cNvPr>
          <p:cNvSpPr>
            <a:spLocks noGrp="1"/>
          </p:cNvSpPr>
          <p:nvPr>
            <p:ph type="title"/>
          </p:nvPr>
        </p:nvSpPr>
        <p:spPr>
          <a:xfrm>
            <a:off x="229021" y="150289"/>
            <a:ext cx="3700723" cy="651733"/>
          </a:xfrm>
        </p:spPr>
        <p:txBody>
          <a:bodyPr>
            <a:noAutofit/>
          </a:bodyPr>
          <a:lstStyle>
            <a:lvl1pPr>
              <a:defRPr sz="2799" b="1" i="0">
                <a:solidFill>
                  <a:schemeClr val="bg1"/>
                </a:solidFill>
                <a:latin typeface="Helvetica" charset="0"/>
                <a:ea typeface="Helvetica" charset="0"/>
                <a:cs typeface="Helvetica" charset="0"/>
              </a:defRPr>
            </a:lvl1pPr>
          </a:lstStyle>
          <a:p>
            <a:r>
              <a:rPr lang="en-US" dirty="0"/>
              <a:t>Click to edit Master title style</a:t>
            </a:r>
          </a:p>
        </p:txBody>
      </p:sp>
      <p:sp>
        <p:nvSpPr>
          <p:cNvPr id="2" name="TextBox 1">
            <a:extLst>
              <a:ext uri="{FF2B5EF4-FFF2-40B4-BE49-F238E27FC236}">
                <a16:creationId xmlns:a16="http://schemas.microsoft.com/office/drawing/2014/main" id="{1A03F45A-89E6-30F9-2371-0512DDB052A6}"/>
              </a:ext>
            </a:extLst>
          </p:cNvPr>
          <p:cNvSpPr txBox="1"/>
          <p:nvPr userDrawn="1"/>
        </p:nvSpPr>
        <p:spPr>
          <a:xfrm>
            <a:off x="11923902" y="542335"/>
            <a:ext cx="298374" cy="220338"/>
          </a:xfrm>
          <a:prstGeom prst="rect">
            <a:avLst/>
          </a:prstGeom>
        </p:spPr>
        <p:txBody>
          <a:bodyPr vert="horz" wrap="none" lIns="91416" tIns="45708" rIns="91416" bIns="45708" rtlCol="0">
            <a:normAutofit/>
          </a:bodyPr>
          <a:lstStyle/>
          <a:p>
            <a:pPr algn="l"/>
            <a:r>
              <a:rPr lang="en-US" sz="800" b="1"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37570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2_Title and Content Dark">
    <p:bg>
      <p:bgPr>
        <a:gradFill flip="none" rotWithShape="1">
          <a:gsLst>
            <a:gs pos="1000">
              <a:srgbClr val="002848"/>
            </a:gs>
            <a:gs pos="100000">
              <a:schemeClr val="tx2"/>
            </a:gs>
          </a:gsLst>
          <a:lin ang="18900000" scaled="1"/>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AB36C6-D507-BC0C-5837-A1E9582238D0}"/>
              </a:ext>
            </a:extLst>
          </p:cNvPr>
          <p:cNvSpPr/>
          <p:nvPr userDrawn="1"/>
        </p:nvSpPr>
        <p:spPr>
          <a:xfrm>
            <a:off x="0" y="0"/>
            <a:ext cx="12192000" cy="617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4B87"/>
              </a:solidFill>
            </a:endParaRPr>
          </a:p>
        </p:txBody>
      </p:sp>
      <p:sp>
        <p:nvSpPr>
          <p:cNvPr id="2" name="Title 1">
            <a:extLst>
              <a:ext uri="{FF2B5EF4-FFF2-40B4-BE49-F238E27FC236}">
                <a16:creationId xmlns:a16="http://schemas.microsoft.com/office/drawing/2014/main" id="{FE527ECD-3CD9-C05D-722E-B9A27983A4CB}"/>
              </a:ext>
            </a:extLst>
          </p:cNvPr>
          <p:cNvSpPr>
            <a:spLocks noGrp="1"/>
          </p:cNvSpPr>
          <p:nvPr>
            <p:ph type="title"/>
          </p:nvPr>
        </p:nvSpPr>
        <p:spPr/>
        <p:txBody>
          <a:bodyPr/>
          <a:lstStyle>
            <a:lvl1pPr>
              <a:defRPr>
                <a:solidFill>
                  <a:srgbClr val="004B87"/>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1AF5694-36BA-06C0-3BC6-F83A4F26830F}"/>
              </a:ext>
            </a:extLst>
          </p:cNvPr>
          <p:cNvSpPr>
            <a:spLocks noGrp="1"/>
          </p:cNvSpPr>
          <p:nvPr>
            <p:ph idx="1"/>
          </p:nvPr>
        </p:nvSpPr>
        <p:spPr/>
        <p:txBody>
          <a:bodyPr/>
          <a:lstStyle>
            <a:lvl1pP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1E56A0-6EF8-CD4C-144C-C0244E222F17}"/>
              </a:ext>
            </a:extLst>
          </p:cNvPr>
          <p:cNvSpPr>
            <a:spLocks noGrp="1"/>
          </p:cNvSpPr>
          <p:nvPr>
            <p:ph type="ftr" sz="quarter" idx="11"/>
          </p:nvPr>
        </p:nvSpPr>
        <p:spPr/>
        <p:txBody>
          <a:bodyPr/>
          <a:lstStyle>
            <a:lvl1pPr>
              <a:defRPr>
                <a:solidFill>
                  <a:schemeClr val="accent4"/>
                </a:solidFill>
              </a:defRPr>
            </a:lvl1pPr>
          </a:lstStyle>
          <a:p>
            <a:endParaRPr lang="en-US"/>
          </a:p>
        </p:txBody>
      </p:sp>
      <p:sp>
        <p:nvSpPr>
          <p:cNvPr id="6" name="Slide Number Placeholder 5">
            <a:extLst>
              <a:ext uri="{FF2B5EF4-FFF2-40B4-BE49-F238E27FC236}">
                <a16:creationId xmlns:a16="http://schemas.microsoft.com/office/drawing/2014/main" id="{C4F06AC5-483E-C5C4-F8B5-B3F8F7D53C14}"/>
              </a:ext>
            </a:extLst>
          </p:cNvPr>
          <p:cNvSpPr>
            <a:spLocks noGrp="1"/>
          </p:cNvSpPr>
          <p:nvPr>
            <p:ph type="sldNum" sz="quarter" idx="12"/>
          </p:nvPr>
        </p:nvSpPr>
        <p:spPr/>
        <p:txBody>
          <a:bodyPr/>
          <a:lstStyle>
            <a:lvl1pPr>
              <a:defRPr>
                <a:solidFill>
                  <a:schemeClr val="accent4"/>
                </a:solidFill>
              </a:defRPr>
            </a:lvl1pPr>
          </a:lstStyle>
          <a:p>
            <a:fld id="{298AD879-A0F9-224E-897D-3199FF24C4EC}" type="slidenum">
              <a:rPr lang="en-US" smtClean="0"/>
              <a:pPr/>
              <a:t>‹#›</a:t>
            </a:fld>
            <a:endParaRPr lang="en-US"/>
          </a:p>
        </p:txBody>
      </p:sp>
      <p:cxnSp>
        <p:nvCxnSpPr>
          <p:cNvPr id="4" name="Straight Connector 3">
            <a:extLst>
              <a:ext uri="{FF2B5EF4-FFF2-40B4-BE49-F238E27FC236}">
                <a16:creationId xmlns:a16="http://schemas.microsoft.com/office/drawing/2014/main" id="{7007B022-BDA2-6283-8D97-E60F04BC64CB}"/>
              </a:ext>
            </a:extLst>
          </p:cNvPr>
          <p:cNvCxnSpPr>
            <a:cxnSpLocks/>
          </p:cNvCxnSpPr>
          <p:nvPr userDrawn="1"/>
        </p:nvCxnSpPr>
        <p:spPr>
          <a:xfrm>
            <a:off x="0" y="6178365"/>
            <a:ext cx="12192000" cy="0"/>
          </a:xfrm>
          <a:prstGeom prst="line">
            <a:avLst/>
          </a:prstGeom>
          <a:noFill/>
          <a:ln w="19050" cap="flat" cmpd="sng" algn="ctr">
            <a:solidFill>
              <a:schemeClr val="accent6"/>
            </a:solidFill>
            <a:prstDash val="solid"/>
            <a:miter lim="800000"/>
          </a:ln>
          <a:effectLst/>
        </p:spPr>
      </p:cxnSp>
      <p:pic>
        <p:nvPicPr>
          <p:cNvPr id="11" name="Picture 10" descr="Text&#10;&#10;Description automatically generated with medium confidence">
            <a:extLst>
              <a:ext uri="{FF2B5EF4-FFF2-40B4-BE49-F238E27FC236}">
                <a16:creationId xmlns:a16="http://schemas.microsoft.com/office/drawing/2014/main" id="{EDC0C697-7506-E5A1-F034-E812A73FB5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240" y="6237746"/>
            <a:ext cx="1929384" cy="557378"/>
          </a:xfrm>
          <a:prstGeom prst="rect">
            <a:avLst/>
          </a:prstGeom>
        </p:spPr>
      </p:pic>
      <p:cxnSp>
        <p:nvCxnSpPr>
          <p:cNvPr id="12" name="Straight Connector 11">
            <a:extLst>
              <a:ext uri="{FF2B5EF4-FFF2-40B4-BE49-F238E27FC236}">
                <a16:creationId xmlns:a16="http://schemas.microsoft.com/office/drawing/2014/main" id="{5E24A9D9-C39C-65D0-31FD-CCC095C3A992}"/>
              </a:ext>
            </a:extLst>
          </p:cNvPr>
          <p:cNvCxnSpPr>
            <a:cxnSpLocks/>
          </p:cNvCxnSpPr>
          <p:nvPr userDrawn="1"/>
        </p:nvCxnSpPr>
        <p:spPr>
          <a:xfrm>
            <a:off x="11503723" y="6435860"/>
            <a:ext cx="0" cy="206104"/>
          </a:xfrm>
          <a:prstGeom prst="line">
            <a:avLst/>
          </a:prstGeom>
          <a:noFill/>
          <a:ln w="12700" cap="flat" cmpd="sng" algn="ctr">
            <a:solidFill>
              <a:schemeClr val="accent4"/>
            </a:solidFill>
            <a:prstDash val="solid"/>
            <a:miter lim="800000"/>
          </a:ln>
          <a:effectLst/>
        </p:spPr>
      </p:cxnSp>
      <p:pic>
        <p:nvPicPr>
          <p:cNvPr id="8" name="Picture 7">
            <a:extLst>
              <a:ext uri="{FF2B5EF4-FFF2-40B4-BE49-F238E27FC236}">
                <a16:creationId xmlns:a16="http://schemas.microsoft.com/office/drawing/2014/main" id="{7C7E5D74-1CF8-B610-AE57-2E636DD1E837}"/>
              </a:ext>
            </a:extLst>
          </p:cNvPr>
          <p:cNvPicPr>
            <a:picLocks noChangeAspect="1"/>
          </p:cNvPicPr>
          <p:nvPr userDrawn="1"/>
        </p:nvPicPr>
        <p:blipFill>
          <a:blip r:embed="rId3"/>
          <a:stretch>
            <a:fillRect/>
          </a:stretch>
        </p:blipFill>
        <p:spPr>
          <a:xfrm>
            <a:off x="0" y="1"/>
            <a:ext cx="12192000" cy="1344246"/>
          </a:xfrm>
          <a:prstGeom prst="rect">
            <a:avLst/>
          </a:prstGeom>
        </p:spPr>
      </p:pic>
    </p:spTree>
    <p:extLst>
      <p:ext uri="{BB962C8B-B14F-4D97-AF65-F5344CB8AC3E}">
        <p14:creationId xmlns:p14="http://schemas.microsoft.com/office/powerpoint/2010/main" val="42855942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Dark">
    <p:bg>
      <p:bgPr>
        <a:gradFill flip="none" rotWithShape="1">
          <a:gsLst>
            <a:gs pos="1000">
              <a:srgbClr val="002848"/>
            </a:gs>
            <a:gs pos="100000">
              <a:schemeClr val="tx2"/>
            </a:gs>
          </a:gsLst>
          <a:lin ang="189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81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4757-FAA4-ECB7-7B85-02A1D5AA6C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B2D6C3-49E3-9AD1-9655-906EF4E206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1D398171-D7D5-CCDB-8E2B-90453D55E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DCD962-7F10-38E2-3AE8-9164BDEB418F}"/>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379511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B4EE-D67C-BCCE-3CA0-D4AC45C001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355F9-90A3-21BE-A05B-347297AC9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3782553A-EBCE-13C4-11EC-1306E599C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08C8B-EE9E-C72A-A408-721ED2421EC7}"/>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53255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EC7C-322B-27F8-F3DA-F16E3ECFC6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DFBA42-EA28-DD62-8C44-1D0E31542B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6F9A0D-9D5A-7C62-8FF2-18C68BE2E5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CF31AD9-75F2-9109-DE88-350B286B5819}"/>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418047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49ACE-1CA6-B2FF-0E77-FBEA49CAD1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284035-2B1A-27A6-FA12-EAF29521F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E4FDEF-E5E8-4B52-66A2-1AAE6312ED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EE966B-7911-A4C7-3992-E4FF67C68D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D3C752-7A24-900B-CC4B-E450945E3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1778C2A-B3D8-A847-77C2-EC2A6FF0F50D}"/>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62458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7CBA-B313-2501-F845-0BE7DC11206C}"/>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7B7084E-A1A1-3300-1A30-0953C5862035}"/>
              </a:ext>
            </a:extLst>
          </p:cNvPr>
          <p:cNvSpPr>
            <a:spLocks noGrp="1"/>
          </p:cNvSpPr>
          <p:nvPr>
            <p:ph type="sldNum" sz="quarter" idx="12"/>
          </p:nvPr>
        </p:nvSpPr>
        <p:spPr/>
        <p:txBody>
          <a:bodyPr/>
          <a:lstStyle/>
          <a:p>
            <a:fld id="{298AD879-A0F9-224E-897D-3199FF24C4EC}" type="slidenum">
              <a:rPr lang="en-US" smtClean="0"/>
              <a:t>‹#›</a:t>
            </a:fld>
            <a:endParaRPr lang="en-US"/>
          </a:p>
        </p:txBody>
      </p:sp>
    </p:spTree>
    <p:extLst>
      <p:ext uri="{BB962C8B-B14F-4D97-AF65-F5344CB8AC3E}">
        <p14:creationId xmlns:p14="http://schemas.microsoft.com/office/powerpoint/2010/main" val="442339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4.emf"/><Relationship Id="rId2" Type="http://schemas.openxmlformats.org/officeDocument/2006/relationships/slideLayout" Target="../slideLayouts/slideLayout17.xml"/><Relationship Id="rId16" Type="http://schemas.openxmlformats.org/officeDocument/2006/relationships/oleObject" Target="../embeddings/oleObject1.bin"/><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ags" Target="../tags/tag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493E5-6419-C396-362B-CEDBF2F1C1B7}"/>
              </a:ext>
            </a:extLst>
          </p:cNvPr>
          <p:cNvSpPr>
            <a:spLocks noGrp="1"/>
          </p:cNvSpPr>
          <p:nvPr>
            <p:ph type="title"/>
          </p:nvPr>
        </p:nvSpPr>
        <p:spPr>
          <a:xfrm>
            <a:off x="382772" y="404036"/>
            <a:ext cx="11336787" cy="910800"/>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31152797-5C8F-F6F3-61B3-160C4008AD21}"/>
              </a:ext>
            </a:extLst>
          </p:cNvPr>
          <p:cNvSpPr>
            <a:spLocks noGrp="1"/>
          </p:cNvSpPr>
          <p:nvPr>
            <p:ph type="body" idx="1"/>
          </p:nvPr>
        </p:nvSpPr>
        <p:spPr>
          <a:xfrm>
            <a:off x="382772" y="1594244"/>
            <a:ext cx="113367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822C83D-06C5-82C6-57BF-41723CA77400}"/>
              </a:ext>
            </a:extLst>
          </p:cNvPr>
          <p:cNvSpPr>
            <a:spLocks noGrp="1"/>
          </p:cNvSpPr>
          <p:nvPr>
            <p:ph type="ftr" sz="quarter" idx="3"/>
          </p:nvPr>
        </p:nvSpPr>
        <p:spPr>
          <a:xfrm>
            <a:off x="6720387" y="6356350"/>
            <a:ext cx="4748970" cy="365125"/>
          </a:xfrm>
          <a:prstGeom prst="rect">
            <a:avLst/>
          </a:prstGeom>
        </p:spPr>
        <p:txBody>
          <a:bodyPr vert="horz" lIns="91440" tIns="45720" rIns="91440" bIns="45720" rtlCol="0" anchor="ctr"/>
          <a:lstStyle>
            <a:lvl1pPr algn="r">
              <a:defRPr sz="1000">
                <a:solidFill>
                  <a:schemeClr val="accent4">
                    <a:lumMod val="90000"/>
                  </a:schemeClr>
                </a:solidFill>
              </a:defRPr>
            </a:lvl1pPr>
          </a:lstStyle>
          <a:p>
            <a:endParaRPr lang="en-US"/>
          </a:p>
        </p:txBody>
      </p:sp>
      <p:sp>
        <p:nvSpPr>
          <p:cNvPr id="6" name="Slide Number Placeholder 5">
            <a:extLst>
              <a:ext uri="{FF2B5EF4-FFF2-40B4-BE49-F238E27FC236}">
                <a16:creationId xmlns:a16="http://schemas.microsoft.com/office/drawing/2014/main" id="{18D23E13-0315-7AAA-795E-334B9CFD80A1}"/>
              </a:ext>
            </a:extLst>
          </p:cNvPr>
          <p:cNvSpPr>
            <a:spLocks noGrp="1"/>
          </p:cNvSpPr>
          <p:nvPr>
            <p:ph type="sldNum" sz="quarter" idx="4"/>
          </p:nvPr>
        </p:nvSpPr>
        <p:spPr>
          <a:xfrm>
            <a:off x="11472531" y="6356350"/>
            <a:ext cx="478465"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298AD879-A0F9-224E-897D-3199FF24C4EC}" type="slidenum">
              <a:rPr lang="en-US" smtClean="0"/>
              <a:pPr/>
              <a:t>‹#›</a:t>
            </a:fld>
            <a:endParaRPr lang="en-US"/>
          </a:p>
        </p:txBody>
      </p:sp>
      <p:cxnSp>
        <p:nvCxnSpPr>
          <p:cNvPr id="8" name="Straight Connector 7">
            <a:extLst>
              <a:ext uri="{FF2B5EF4-FFF2-40B4-BE49-F238E27FC236}">
                <a16:creationId xmlns:a16="http://schemas.microsoft.com/office/drawing/2014/main" id="{B025ED10-4CC7-492E-8766-BC52F2378535}"/>
              </a:ext>
            </a:extLst>
          </p:cNvPr>
          <p:cNvCxnSpPr>
            <a:cxnSpLocks/>
          </p:cNvCxnSpPr>
          <p:nvPr userDrawn="1"/>
        </p:nvCxnSpPr>
        <p:spPr>
          <a:xfrm>
            <a:off x="0" y="6178365"/>
            <a:ext cx="12192000" cy="0"/>
          </a:xfrm>
          <a:prstGeom prst="line">
            <a:avLst/>
          </a:prstGeom>
          <a:noFill/>
          <a:ln w="19050" cap="flat" cmpd="sng" algn="ctr">
            <a:solidFill>
              <a:schemeClr val="accent6"/>
            </a:solidFill>
            <a:prstDash val="solid"/>
            <a:miter lim="800000"/>
          </a:ln>
          <a:effectLst/>
        </p:spPr>
      </p:cxnSp>
      <p:cxnSp>
        <p:nvCxnSpPr>
          <p:cNvPr id="12" name="Straight Connector 11">
            <a:extLst>
              <a:ext uri="{FF2B5EF4-FFF2-40B4-BE49-F238E27FC236}">
                <a16:creationId xmlns:a16="http://schemas.microsoft.com/office/drawing/2014/main" id="{2AE24F87-DD31-C35A-0138-AF0D8C8E9F87}"/>
              </a:ext>
            </a:extLst>
          </p:cNvPr>
          <p:cNvCxnSpPr>
            <a:cxnSpLocks/>
          </p:cNvCxnSpPr>
          <p:nvPr userDrawn="1"/>
        </p:nvCxnSpPr>
        <p:spPr>
          <a:xfrm>
            <a:off x="11503723" y="6435860"/>
            <a:ext cx="0" cy="206104"/>
          </a:xfrm>
          <a:prstGeom prst="line">
            <a:avLst/>
          </a:prstGeom>
          <a:noFill/>
          <a:ln w="12700" cap="flat" cmpd="sng" algn="ctr">
            <a:solidFill>
              <a:schemeClr val="tx1">
                <a:lumMod val="50000"/>
                <a:lumOff val="50000"/>
              </a:schemeClr>
            </a:solidFill>
            <a:prstDash val="solid"/>
            <a:miter lim="800000"/>
          </a:ln>
          <a:effectLst/>
        </p:spPr>
      </p:cxnSp>
      <p:pic>
        <p:nvPicPr>
          <p:cNvPr id="14" name="Picture 13" descr="Text, logo&#10;&#10;Description automatically generated">
            <a:extLst>
              <a:ext uri="{FF2B5EF4-FFF2-40B4-BE49-F238E27FC236}">
                <a16:creationId xmlns:a16="http://schemas.microsoft.com/office/drawing/2014/main" id="{478965AC-DD07-438F-E51C-9BAC1052D9AD}"/>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211240" y="6237340"/>
            <a:ext cx="1944285" cy="561682"/>
          </a:xfrm>
          <a:prstGeom prst="rect">
            <a:avLst/>
          </a:prstGeom>
        </p:spPr>
      </p:pic>
      <p:pic>
        <p:nvPicPr>
          <p:cNvPr id="4" name="Picture 3">
            <a:extLst>
              <a:ext uri="{FF2B5EF4-FFF2-40B4-BE49-F238E27FC236}">
                <a16:creationId xmlns:a16="http://schemas.microsoft.com/office/drawing/2014/main" id="{5D2B279E-9322-2CA1-B88A-6A27F690B700}"/>
              </a:ext>
            </a:extLst>
          </p:cNvPr>
          <p:cNvPicPr>
            <a:picLocks noChangeAspect="1"/>
          </p:cNvPicPr>
          <p:nvPr userDrawn="1"/>
        </p:nvPicPr>
        <p:blipFill>
          <a:blip r:embed="rId18"/>
          <a:stretch>
            <a:fillRect/>
          </a:stretch>
        </p:blipFill>
        <p:spPr>
          <a:xfrm>
            <a:off x="0" y="1"/>
            <a:ext cx="12192000" cy="1344246"/>
          </a:xfrm>
          <a:prstGeom prst="rect">
            <a:avLst/>
          </a:prstGeom>
        </p:spPr>
      </p:pic>
    </p:spTree>
    <p:extLst>
      <p:ext uri="{BB962C8B-B14F-4D97-AF65-F5344CB8AC3E}">
        <p14:creationId xmlns:p14="http://schemas.microsoft.com/office/powerpoint/2010/main" val="223656649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81" r:id="rId3"/>
    <p:sldLayoutId id="2147483680"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3"/>
          </a:solidFill>
          <a:latin typeface="+mn-lt"/>
          <a:ea typeface="+mn-ea"/>
          <a:cs typeface="+mn-cs"/>
        </a:defRPr>
      </a:lvl1pPr>
      <a:lvl2pPr marL="349250" indent="-2222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accent3"/>
          </a:solidFill>
          <a:latin typeface="+mn-lt"/>
          <a:ea typeface="+mn-ea"/>
          <a:cs typeface="+mn-cs"/>
        </a:defRPr>
      </a:lvl2pPr>
      <a:lvl3pPr marL="635000" indent="-2222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accent3"/>
          </a:solidFill>
          <a:latin typeface="+mn-lt"/>
          <a:ea typeface="+mn-ea"/>
          <a:cs typeface="+mn-cs"/>
        </a:defRPr>
      </a:lvl3pPr>
      <a:lvl4pPr marL="920750" indent="-2222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accent3"/>
          </a:solidFill>
          <a:latin typeface="+mn-lt"/>
          <a:ea typeface="+mn-ea"/>
          <a:cs typeface="+mn-cs"/>
        </a:defRPr>
      </a:lvl4pPr>
      <a:lvl5pPr marL="1206500" indent="-222250" algn="l" defTabSz="914400" rtl="0" eaLnBrk="1" latinLnBrk="0" hangingPunct="1">
        <a:lnSpc>
          <a:spcPct val="90000"/>
        </a:lnSpc>
        <a:spcBef>
          <a:spcPts val="500"/>
        </a:spcBef>
        <a:buClr>
          <a:schemeClr val="accent1"/>
        </a:buClr>
        <a:buFont typeface="Arial" panose="020B0604020202020204" pitchFamily="34" charset="0"/>
        <a:buChar char="•"/>
        <a:tabLst/>
        <a:defRPr sz="16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6" imgW="624" imgH="623" progId="TCLayout.ActiveDocument.1">
                  <p:embed/>
                </p:oleObj>
              </mc:Choice>
              <mc:Fallback>
                <p:oleObj name="think-cell Slide" r:id="rId16" imgW="624" imgH="623" progId="TCLayout.ActiveDocument.1">
                  <p:embed/>
                  <p:pic>
                    <p:nvPicPr>
                      <p:cNvPr id="14" name="Object 13" hidden="1"/>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15"/>
            </p:custDataLst>
          </p:nvPr>
        </p:nvSpPr>
        <p:spPr>
          <a:xfrm>
            <a:off x="2"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ct val="0"/>
              </a:spcBef>
              <a:spcAft>
                <a:spcPct val="0"/>
              </a:spcAft>
            </a:pPr>
            <a:endParaRPr lang="en-US" sz="2398" b="1" dirty="0">
              <a:solidFill>
                <a:prstClr val="white"/>
              </a:solidFill>
              <a:sym typeface="Rockwell" panose="02060603020205020403" pitchFamily="18" charset="0"/>
            </a:endParaRPr>
          </a:p>
        </p:txBody>
      </p:sp>
      <p:sp>
        <p:nvSpPr>
          <p:cNvPr id="2" name="Title Placeholder 1"/>
          <p:cNvSpPr>
            <a:spLocks noGrp="1"/>
          </p:cNvSpPr>
          <p:nvPr>
            <p:ph type="title"/>
          </p:nvPr>
        </p:nvSpPr>
        <p:spPr>
          <a:xfrm>
            <a:off x="371475" y="2"/>
            <a:ext cx="10515600" cy="7008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1475" y="1077481"/>
            <a:ext cx="10515600" cy="4960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284E45-572D-43DD-B768-EB3B4C6C6CF8}"/>
              </a:ext>
            </a:extLst>
          </p:cNvPr>
          <p:cNvSpPr>
            <a:spLocks noGrp="1"/>
          </p:cNvSpPr>
          <p:nvPr>
            <p:ph type="dt" sz="half" idx="2"/>
          </p:nvPr>
        </p:nvSpPr>
        <p:spPr>
          <a:xfrm>
            <a:off x="838420" y="6356353"/>
            <a:ext cx="274232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B5012-B5B9-4A4B-ABD1-6E2A4B31E3DB}" type="datetime1">
              <a:rPr lang="en-US" smtClean="0"/>
              <a:t>4/4/2024</a:t>
            </a:fld>
            <a:endParaRPr lang="en-US" dirty="0"/>
          </a:p>
        </p:txBody>
      </p:sp>
    </p:spTree>
    <p:extLst>
      <p:ext uri="{BB962C8B-B14F-4D97-AF65-F5344CB8AC3E}">
        <p14:creationId xmlns:p14="http://schemas.microsoft.com/office/powerpoint/2010/main" val="67804562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5" r:id="rId12"/>
  </p:sldLayoutIdLst>
  <p:hf hdr="0" ftr="0" dt="0"/>
  <p:txStyles>
    <p:titleStyle>
      <a:lvl1pPr algn="l" defTabSz="913852" rtl="0" eaLnBrk="1" latinLnBrk="0" hangingPunct="1">
        <a:lnSpc>
          <a:spcPct val="90000"/>
        </a:lnSpc>
        <a:spcBef>
          <a:spcPct val="0"/>
        </a:spcBef>
        <a:buNone/>
        <a:defRPr sz="2398" b="1" kern="1200">
          <a:solidFill>
            <a:srgbClr val="005A92"/>
          </a:solidFill>
          <a:latin typeface="Arial" panose="020B0604020202020204" pitchFamily="34" charset="0"/>
          <a:ea typeface="+mj-ea"/>
          <a:cs typeface="Arial" panose="020B0604020202020204" pitchFamily="34" charset="0"/>
        </a:defRPr>
      </a:lvl1pPr>
    </p:titleStyle>
    <p:bodyStyle>
      <a:lvl1pPr marL="0" indent="0" algn="l" defTabSz="913852" rtl="0" eaLnBrk="1" latinLnBrk="0" hangingPunct="1">
        <a:lnSpc>
          <a:spcPct val="90000"/>
        </a:lnSpc>
        <a:spcBef>
          <a:spcPts val="1000"/>
        </a:spcBef>
        <a:buFont typeface="Arial" panose="020B0604020202020204" pitchFamily="34" charset="0"/>
        <a:buNone/>
        <a:defRPr sz="2798" kern="1200">
          <a:solidFill>
            <a:schemeClr val="tx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29.jpg"/><Relationship Id="rId4" Type="http://schemas.openxmlformats.org/officeDocument/2006/relationships/hyperlink" Target="mailto:James.E.Stotts@usps.go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hyperlink" Target="mailto:Cynthia.E.Doty@usps.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hyperlink" Target="mailto:NPFFEEDBACK@USPS.GOV" TargetMode="External"/><Relationship Id="rId5" Type="http://schemas.openxmlformats.org/officeDocument/2006/relationships/hyperlink" Target="https://npf.org/" TargetMode="Externa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20.jpeg"/><Relationship Id="rId4" Type="http://schemas.openxmlformats.org/officeDocument/2006/relationships/hyperlink" Target="mailto:2024PMGTOWNHALL@USPS.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9E4B63-25C7-4D01-B91D-F29D6208E56F}"/>
              </a:ext>
            </a:extLst>
          </p:cNvPr>
          <p:cNvSpPr>
            <a:spLocks noGrp="1"/>
          </p:cNvSpPr>
          <p:nvPr>
            <p:ph type="body" sz="quarter" idx="10"/>
          </p:nvPr>
        </p:nvSpPr>
        <p:spPr>
          <a:xfrm>
            <a:off x="1823882" y="-979698"/>
            <a:ext cx="5988089" cy="3463700"/>
          </a:xfrm>
        </p:spPr>
        <p:txBody>
          <a:bodyPr>
            <a:normAutofit fontScale="92500" lnSpcReduction="10000"/>
          </a:bodyPr>
          <a:lstStyle/>
          <a:p>
            <a:pPr>
              <a:lnSpc>
                <a:spcPct val="100000"/>
              </a:lnSpc>
            </a:pPr>
            <a:endParaRPr lang="en-US" sz="2400" dirty="0">
              <a:ea typeface="Calibri" panose="020F0502020204030204" pitchFamily="34" charset="0"/>
            </a:endParaRPr>
          </a:p>
          <a:p>
            <a:pPr>
              <a:lnSpc>
                <a:spcPct val="100000"/>
              </a:lnSpc>
            </a:pPr>
            <a:endParaRPr lang="en-US" sz="2400" dirty="0">
              <a:ea typeface="Calibri" panose="020F0502020204030204" pitchFamily="34" charset="0"/>
            </a:endParaRPr>
          </a:p>
          <a:p>
            <a:pPr>
              <a:lnSpc>
                <a:spcPct val="100000"/>
              </a:lnSpc>
            </a:pPr>
            <a:endParaRPr lang="en-US" sz="2400" dirty="0">
              <a:ea typeface="Calibri" panose="020F0502020204030204" pitchFamily="34" charset="0"/>
            </a:endParaRPr>
          </a:p>
          <a:p>
            <a:pPr>
              <a:lnSpc>
                <a:spcPct val="100000"/>
              </a:lnSpc>
            </a:pPr>
            <a:endParaRPr lang="en-US" sz="2400" dirty="0">
              <a:ea typeface="Calibri" panose="020F0502020204030204" pitchFamily="34" charset="0"/>
            </a:endParaRPr>
          </a:p>
          <a:p>
            <a:pPr>
              <a:lnSpc>
                <a:spcPct val="100000"/>
              </a:lnSpc>
            </a:pPr>
            <a:endParaRPr lang="en-US" sz="2600" dirty="0">
              <a:ea typeface="Calibri" panose="020F0502020204030204" pitchFamily="34" charset="0"/>
            </a:endParaRPr>
          </a:p>
          <a:p>
            <a:pPr>
              <a:lnSpc>
                <a:spcPct val="100000"/>
              </a:lnSpc>
            </a:pPr>
            <a:r>
              <a:rPr lang="en-US" sz="2600" dirty="0">
                <a:ea typeface="Calibri" panose="020F0502020204030204" pitchFamily="34" charset="0"/>
              </a:rPr>
              <a:t>National Postal Forum 2024 </a:t>
            </a:r>
          </a:p>
          <a:p>
            <a:pPr>
              <a:lnSpc>
                <a:spcPct val="100000"/>
              </a:lnSpc>
            </a:pPr>
            <a:r>
              <a:rPr lang="en-US" sz="2600" dirty="0">
                <a:ea typeface="Calibri" panose="020F0502020204030204" pitchFamily="34" charset="0"/>
              </a:rPr>
              <a:t>Overview, Benefits, Testimonies, and More</a:t>
            </a:r>
          </a:p>
        </p:txBody>
      </p:sp>
      <p:sp>
        <p:nvSpPr>
          <p:cNvPr id="4" name="Text Placeholder 3">
            <a:extLst>
              <a:ext uri="{FF2B5EF4-FFF2-40B4-BE49-F238E27FC236}">
                <a16:creationId xmlns:a16="http://schemas.microsoft.com/office/drawing/2014/main" id="{A116F143-E93C-4C64-A0B0-ACC89E4E4A03}"/>
              </a:ext>
            </a:extLst>
          </p:cNvPr>
          <p:cNvSpPr>
            <a:spLocks noGrp="1"/>
          </p:cNvSpPr>
          <p:nvPr>
            <p:ph type="body" sz="quarter" idx="12"/>
          </p:nvPr>
        </p:nvSpPr>
        <p:spPr>
          <a:xfrm>
            <a:off x="1823921" y="5198521"/>
            <a:ext cx="5988050" cy="939799"/>
          </a:xfrm>
        </p:spPr>
        <p:txBody>
          <a:bodyPr>
            <a:normAutofit/>
          </a:bodyPr>
          <a:lstStyle/>
          <a:p>
            <a:r>
              <a:rPr lang="en-US" sz="1600" dirty="0"/>
              <a:t>April 4, 2024</a:t>
            </a:r>
          </a:p>
          <a:p>
            <a:endParaRPr lang="en-US" sz="2000" dirty="0"/>
          </a:p>
        </p:txBody>
      </p:sp>
      <p:sp>
        <p:nvSpPr>
          <p:cNvPr id="3" name="Text Placeholder 1">
            <a:extLst>
              <a:ext uri="{FF2B5EF4-FFF2-40B4-BE49-F238E27FC236}">
                <a16:creationId xmlns:a16="http://schemas.microsoft.com/office/drawing/2014/main" id="{7F8E032E-D02F-74EB-3F5A-A0CDA6BB535D}"/>
              </a:ext>
            </a:extLst>
          </p:cNvPr>
          <p:cNvSpPr txBox="1">
            <a:spLocks/>
          </p:cNvSpPr>
          <p:nvPr/>
        </p:nvSpPr>
        <p:spPr>
          <a:xfrm>
            <a:off x="1713392" y="2674620"/>
            <a:ext cx="5988089" cy="874620"/>
          </a:xfrm>
          <a:prstGeom prst="rect">
            <a:avLst/>
          </a:prstGeom>
        </p:spPr>
        <p:txBody>
          <a:bodyPr vert="horz" lIns="91440" tIns="45720" rIns="91440" bIns="45720" rtlCol="0">
            <a:normAutofit/>
          </a:bodyPr>
          <a:lstStyle>
            <a:lvl1pPr marL="0" indent="0" algn="l" defTabSz="913852" rtl="0" eaLnBrk="1" latinLnBrk="0" hangingPunct="1">
              <a:lnSpc>
                <a:spcPct val="90000"/>
              </a:lnSpc>
              <a:spcBef>
                <a:spcPts val="1000"/>
              </a:spcBef>
              <a:buFont typeface="Arial" panose="020B0604020202020204" pitchFamily="34" charset="0"/>
              <a:buNone/>
              <a:defRPr sz="3999" b="1" kern="1200">
                <a:solidFill>
                  <a:schemeClr val="bg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a:lnSpc>
                <a:spcPct val="100000"/>
              </a:lnSpc>
            </a:pPr>
            <a:endParaRPr lang="en-US" sz="2400" dirty="0">
              <a:ea typeface="Calibri" panose="020F0502020204030204" pitchFamily="34" charset="0"/>
            </a:endParaRPr>
          </a:p>
          <a:p>
            <a:pPr>
              <a:lnSpc>
                <a:spcPct val="100000"/>
              </a:lnSpc>
            </a:pPr>
            <a:endParaRPr lang="en-US" sz="2400" dirty="0">
              <a:ea typeface="Calibri" panose="020F0502020204030204" pitchFamily="34" charset="0"/>
            </a:endParaRPr>
          </a:p>
          <a:p>
            <a:pPr>
              <a:lnSpc>
                <a:spcPct val="100000"/>
              </a:lnSpc>
            </a:pPr>
            <a:endParaRPr lang="en-US" sz="2400" dirty="0">
              <a:ea typeface="Calibri" panose="020F0502020204030204" pitchFamily="34" charset="0"/>
            </a:endParaRPr>
          </a:p>
          <a:p>
            <a:pPr>
              <a:lnSpc>
                <a:spcPct val="100000"/>
              </a:lnSpc>
            </a:pPr>
            <a:endParaRPr lang="en-US" sz="2400" dirty="0">
              <a:ea typeface="Calibri" panose="020F0502020204030204" pitchFamily="34" charset="0"/>
            </a:endParaRPr>
          </a:p>
          <a:p>
            <a:pPr>
              <a:lnSpc>
                <a:spcPct val="100000"/>
              </a:lnSpc>
            </a:pPr>
            <a:endParaRPr lang="en-US" sz="2400" dirty="0">
              <a:ea typeface="Calibri" panose="020F0502020204030204" pitchFamily="34" charset="0"/>
            </a:endParaRPr>
          </a:p>
        </p:txBody>
      </p:sp>
      <p:sp>
        <p:nvSpPr>
          <p:cNvPr id="5" name="Text Placeholder 1">
            <a:extLst>
              <a:ext uri="{FF2B5EF4-FFF2-40B4-BE49-F238E27FC236}">
                <a16:creationId xmlns:a16="http://schemas.microsoft.com/office/drawing/2014/main" id="{017514E4-4173-D96C-4DB9-2F5C9A4E58E0}"/>
              </a:ext>
            </a:extLst>
          </p:cNvPr>
          <p:cNvSpPr txBox="1">
            <a:spLocks/>
          </p:cNvSpPr>
          <p:nvPr/>
        </p:nvSpPr>
        <p:spPr>
          <a:xfrm>
            <a:off x="1823882" y="2189276"/>
            <a:ext cx="6174779" cy="3463700"/>
          </a:xfrm>
          <a:prstGeom prst="rect">
            <a:avLst/>
          </a:prstGeom>
        </p:spPr>
        <p:txBody>
          <a:bodyPr vert="horz" lIns="91440" tIns="45720" rIns="91440" bIns="45720" rtlCol="0">
            <a:normAutofit/>
          </a:bodyPr>
          <a:lstStyle>
            <a:lvl1pPr marL="0" indent="0" algn="l" defTabSz="913852" rtl="0" eaLnBrk="1" latinLnBrk="0" hangingPunct="1">
              <a:lnSpc>
                <a:spcPct val="90000"/>
              </a:lnSpc>
              <a:spcBef>
                <a:spcPts val="1000"/>
              </a:spcBef>
              <a:buFont typeface="Arial" panose="020B0604020202020204" pitchFamily="34" charset="0"/>
              <a:buNone/>
              <a:defRPr sz="3999" b="1" kern="1200">
                <a:solidFill>
                  <a:schemeClr val="bg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a:lnSpc>
                <a:spcPct val="100000"/>
              </a:lnSpc>
            </a:pPr>
            <a:endParaRPr lang="en-US" sz="2400" dirty="0">
              <a:ea typeface="Calibri" panose="020F0502020204030204" pitchFamily="34" charset="0"/>
            </a:endParaRPr>
          </a:p>
          <a:p>
            <a:pPr>
              <a:lnSpc>
                <a:spcPct val="100000"/>
              </a:lnSpc>
            </a:pPr>
            <a:r>
              <a:rPr lang="en-US" sz="1800" dirty="0">
                <a:ea typeface="Calibri" panose="020F0502020204030204" pitchFamily="34" charset="0"/>
              </a:rPr>
              <a:t>Cathy Scocco, USPS, Manager, Customer Outreach</a:t>
            </a:r>
          </a:p>
          <a:p>
            <a:pPr>
              <a:lnSpc>
                <a:spcPct val="100000"/>
              </a:lnSpc>
            </a:pPr>
            <a:r>
              <a:rPr lang="en-US" sz="1800" dirty="0">
                <a:ea typeface="Calibri" panose="020F0502020204030204" pitchFamily="34" charset="0"/>
              </a:rPr>
              <a:t>Mark Fallon, President, The Berkshire Company</a:t>
            </a:r>
          </a:p>
          <a:p>
            <a:pPr>
              <a:lnSpc>
                <a:spcPct val="100000"/>
              </a:lnSpc>
            </a:pPr>
            <a:r>
              <a:rPr lang="en-US" sz="1800" dirty="0">
                <a:ea typeface="Calibri" panose="020F0502020204030204" pitchFamily="34" charset="0"/>
              </a:rPr>
              <a:t>Suzi Oswald, Postal Affairs Specialist and Data Services, SeaChange</a:t>
            </a:r>
          </a:p>
          <a:p>
            <a:pPr>
              <a:lnSpc>
                <a:spcPct val="100000"/>
              </a:lnSpc>
            </a:pPr>
            <a:r>
              <a:rPr lang="en-US" sz="1800" dirty="0">
                <a:ea typeface="Calibri" panose="020F0502020204030204" pitchFamily="34" charset="0"/>
              </a:rPr>
              <a:t>Neal Fedderman, Senior Manager, Parcel and Mail Operations, CarMax Business Services</a:t>
            </a:r>
          </a:p>
        </p:txBody>
      </p:sp>
    </p:spTree>
    <p:extLst>
      <p:ext uri="{BB962C8B-B14F-4D97-AF65-F5344CB8AC3E}">
        <p14:creationId xmlns:p14="http://schemas.microsoft.com/office/powerpoint/2010/main" val="1096301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FE7AE-5876-B88F-B08A-37C3EC302F02}"/>
              </a:ext>
            </a:extLst>
          </p:cNvPr>
          <p:cNvPicPr>
            <a:picLocks noChangeAspect="1"/>
          </p:cNvPicPr>
          <p:nvPr/>
        </p:nvPicPr>
        <p:blipFill>
          <a:blip r:embed="rId3"/>
          <a:stretch>
            <a:fillRect/>
          </a:stretch>
        </p:blipFill>
        <p:spPr>
          <a:xfrm>
            <a:off x="0" y="1"/>
            <a:ext cx="12192000" cy="1344246"/>
          </a:xfrm>
          <a:prstGeom prst="rect">
            <a:avLst/>
          </a:prstGeom>
        </p:spPr>
      </p:pic>
      <p:sp>
        <p:nvSpPr>
          <p:cNvPr id="2" name="TextBox 1">
            <a:extLst>
              <a:ext uri="{FF2B5EF4-FFF2-40B4-BE49-F238E27FC236}">
                <a16:creationId xmlns:a16="http://schemas.microsoft.com/office/drawing/2014/main" id="{43EEBC2D-CB12-5F1A-377A-28E1B1A90A1A}"/>
              </a:ext>
            </a:extLst>
          </p:cNvPr>
          <p:cNvSpPr txBox="1"/>
          <p:nvPr/>
        </p:nvSpPr>
        <p:spPr>
          <a:xfrm>
            <a:off x="-1" y="1344247"/>
            <a:ext cx="12102353" cy="5386090"/>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effectLst/>
                <a:uLnTx/>
                <a:uFillTx/>
                <a:latin typeface="Arial" panose="020B0604020202020204"/>
                <a:ea typeface="+mn-ea"/>
                <a:cs typeface="+mn-cs"/>
              </a:rPr>
              <a:t>Workshop Tracks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FF0000"/>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Operations Efficiency from Mailing Preparation to Delivery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Preparation is the key to success. Before a customer receives a showstopping mailpiece or a perfectly prepared package, there is a lot of planning that goes on behind the scenes to create THE mail/package moment. This track will focus on best practices for mail/package preparation and entry standards. We’ll cover the programs and applications available to you to ensure your mailpiece or package makes it to its final destination in the most cost-effective way.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spcBef>
                <a:spcPts val="0"/>
              </a:spcBef>
              <a:spcAft>
                <a:spcPts val="0"/>
              </a:spcAft>
            </a:pPr>
            <a:r>
              <a:rPr lang="en-US"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Supplier Connections:  Supply Chain and Transportation Strategies for Success </a:t>
            </a:r>
            <a:r>
              <a:rPr lang="en-US" sz="1600" dirty="0">
                <a:effectLst/>
                <a:latin typeface="Arial" panose="020B0604020202020204" pitchFamily="34" charset="0"/>
                <a:ea typeface="Calibri" panose="020F0502020204030204" pitchFamily="34" charset="0"/>
                <a:cs typeface="Arial" panose="020B0604020202020204" pitchFamily="34" charset="0"/>
              </a:rPr>
              <a:t>– This new NPF track designed specifically for current and potential suppliers, provides companies the most current information on commodity specific business practices and contracting opportunities for working with the USPS. Suppliers can select from a series of specialized workshops and interactive sessions with Supply Management, Transportation Strategy, and Fleet Management and Facilities leadership. Suppliers will hear about comprehensive changes </a:t>
            </a:r>
            <a:r>
              <a:rPr lang="en-US" sz="1600" dirty="0">
                <a:latin typeface="Arial" panose="020B0604020202020204" pitchFamily="34" charset="0"/>
                <a:ea typeface="Calibri" panose="020F0502020204030204" pitchFamily="34" charset="0"/>
                <a:cs typeface="Arial" panose="020B0604020202020204" pitchFamily="34" charset="0"/>
              </a:rPr>
              <a:t>and new strategies needed to improve their company’s competitive position and meet USPS supply chain needs. </a:t>
            </a:r>
          </a:p>
          <a:p>
            <a:pPr marL="0" marR="0">
              <a:spcBef>
                <a:spcPts val="0"/>
              </a:spcBef>
              <a:spcAft>
                <a:spcPts val="0"/>
              </a:spcAft>
            </a:pPr>
            <a:endParaRPr lang="en-US" sz="1600" b="1" dirty="0">
              <a:solidFill>
                <a:srgbClr val="FF0000"/>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Leadership Strategies for Professional Enrichment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There is direct correlation between great leadership and high performing organizations but to become an extraordinary leader, you need to practice. This track focuses on your personal development including how to take the lead and get others to follow you, the importance of diversity on your team, understanding the framework for leadership and much more. You’ll walk away with new skills to advance your career. </a:t>
            </a:r>
          </a:p>
          <a:p>
            <a:endParaRPr lang="en-US" dirty="0"/>
          </a:p>
          <a:p>
            <a:endParaRPr lang="en-US" b="1" dirty="0"/>
          </a:p>
        </p:txBody>
      </p:sp>
    </p:spTree>
    <p:extLst>
      <p:ext uri="{BB962C8B-B14F-4D97-AF65-F5344CB8AC3E}">
        <p14:creationId xmlns:p14="http://schemas.microsoft.com/office/powerpoint/2010/main" val="671119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860" y="4199486"/>
            <a:ext cx="2429125" cy="678595"/>
          </a:xfrm>
          <a:prstGeom prst="rect">
            <a:avLst/>
          </a:prstGeom>
        </p:spPr>
        <p:txBody>
          <a:bodyPr vert="horz" wrap="square" lIns="0" tIns="7314" rIns="0" bIns="0" rtlCol="0">
            <a:spAutoFit/>
          </a:bodyPr>
          <a:lstStyle/>
          <a:p>
            <a:pPr marL="7314" marR="3079" algn="ctr" defTabSz="1218866">
              <a:lnSpc>
                <a:spcPct val="100800"/>
              </a:lnSpc>
              <a:spcBef>
                <a:spcPts val="57"/>
              </a:spcBef>
              <a:defRPr/>
            </a:pPr>
            <a:r>
              <a:rPr lang="en-US" sz="2153" spc="3" dirty="0">
                <a:solidFill>
                  <a:srgbClr val="FFFFFF"/>
                </a:solidFill>
                <a:latin typeface="Arial Black"/>
                <a:cs typeface="Arial Black"/>
              </a:rPr>
              <a:t>PROMOTIONS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pic>
        <p:nvPicPr>
          <p:cNvPr id="4" name="Picture 3">
            <a:extLst>
              <a:ext uri="{FF2B5EF4-FFF2-40B4-BE49-F238E27FC236}">
                <a16:creationId xmlns:a16="http://schemas.microsoft.com/office/drawing/2014/main" id="{4B18CC0E-576D-2B32-3A9E-F2E9D4F6BF3A}"/>
              </a:ext>
            </a:extLst>
          </p:cNvPr>
          <p:cNvPicPr>
            <a:picLocks noChangeAspect="1"/>
          </p:cNvPicPr>
          <p:nvPr/>
        </p:nvPicPr>
        <p:blipFill>
          <a:blip r:embed="rId3"/>
          <a:stretch>
            <a:fillRect/>
          </a:stretch>
        </p:blipFill>
        <p:spPr>
          <a:xfrm>
            <a:off x="0" y="1"/>
            <a:ext cx="12192000" cy="1344246"/>
          </a:xfrm>
          <a:prstGeom prst="rect">
            <a:avLst/>
          </a:prstGeom>
        </p:spPr>
      </p:pic>
      <p:sp>
        <p:nvSpPr>
          <p:cNvPr id="5" name="TextBox 4">
            <a:extLst>
              <a:ext uri="{FF2B5EF4-FFF2-40B4-BE49-F238E27FC236}">
                <a16:creationId xmlns:a16="http://schemas.microsoft.com/office/drawing/2014/main" id="{A4A16416-5F67-44C2-22A7-0A2812CF7363}"/>
              </a:ext>
            </a:extLst>
          </p:cNvPr>
          <p:cNvSpPr txBox="1"/>
          <p:nvPr/>
        </p:nvSpPr>
        <p:spPr>
          <a:xfrm>
            <a:off x="0" y="1344247"/>
            <a:ext cx="10935222" cy="5601533"/>
          </a:xfrm>
          <a:prstGeom prst="rect">
            <a:avLst/>
          </a:prstGeom>
          <a:noFill/>
        </p:spPr>
        <p:txBody>
          <a:bodyPr wrap="square" rtlCol="0">
            <a:spAutoFit/>
          </a:bodyPr>
          <a:lstStyle/>
          <a:p>
            <a:pPr marL="0" marR="0" lvl="1" algn="l" defTabSz="914400" rtl="0" eaLnBrk="1" fontAlgn="auto" latinLnBrk="0" hangingPunct="1">
              <a:lnSpc>
                <a:spcPct val="100000"/>
              </a:lnSpc>
              <a:spcBef>
                <a:spcPts val="0"/>
              </a:spcBef>
              <a:spcAft>
                <a:spcPts val="0"/>
              </a:spcAft>
              <a:buClrTx/>
              <a:buSzPct val="90000"/>
              <a:tabLst/>
              <a:defRPr/>
            </a:pPr>
            <a:r>
              <a:rPr kumimoji="0" lang="en-US" sz="2000" b="1" i="0" u="none" strike="noStrike" kern="0" cap="none" spc="0" normalizeH="0" baseline="0" noProof="0" dirty="0">
                <a:ln>
                  <a:noFill/>
                </a:ln>
                <a:effectLst/>
                <a:uLnTx/>
                <a:uFillTx/>
                <a:latin typeface="Arial" panose="020B0604020202020204" pitchFamily="34" charset="0"/>
                <a:ea typeface="+mn-ea"/>
                <a:cs typeface="+mn-cs"/>
              </a:rPr>
              <a:t>Peer-to-Peer  </a:t>
            </a: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sz="2000" b="0" i="0" u="none" strike="noStrike" kern="0" cap="none" spc="0" normalizeH="0" baseline="0" noProof="0" dirty="0">
              <a:ln>
                <a:noFill/>
              </a:ln>
              <a:effectLst/>
              <a:uLnTx/>
              <a:uFillTx/>
              <a:latin typeface="Arial" panose="020B0604020202020204" pitchFamily="34" charset="0"/>
              <a:ea typeface="+mn-ea"/>
              <a:cs typeface="+mn-cs"/>
            </a:endParaRPr>
          </a:p>
          <a:p>
            <a:pPr marL="285750" marR="0" lvl="1"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Opportunity to speak with Industry Peers and USPS Leaders in a </a:t>
            </a:r>
            <a:r>
              <a:rPr lang="en-US" kern="0" dirty="0">
                <a:latin typeface="Arial" panose="020B0604020202020204" pitchFamily="34" charset="0"/>
              </a:rPr>
              <a:t>round table </a:t>
            </a:r>
            <a:r>
              <a:rPr kumimoji="0" lang="en-US" b="0" i="0" u="none" strike="noStrike" kern="0" cap="none" spc="0" normalizeH="0" baseline="0" noProof="0" dirty="0">
                <a:ln>
                  <a:noFill/>
                </a:ln>
                <a:effectLst/>
                <a:uLnTx/>
                <a:uFillTx/>
                <a:latin typeface="Arial" panose="020B0604020202020204" pitchFamily="34" charset="0"/>
                <a:ea typeface="+mn-ea"/>
                <a:cs typeface="+mn-cs"/>
              </a:rPr>
              <a:t>format </a:t>
            </a:r>
          </a:p>
          <a:p>
            <a:pPr marL="285750" marR="0" lvl="1"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lang="en-US" kern="0" dirty="0">
              <a:latin typeface="Arial" panose="020B0604020202020204" pitchFamily="34" charset="0"/>
            </a:endParaRPr>
          </a:p>
          <a:p>
            <a:pPr marL="285750" marR="0" lvl="1"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Over 15 tables with different mailing/shipping topics</a:t>
            </a:r>
          </a:p>
          <a:p>
            <a:pPr marL="285750" marR="0" lvl="1"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b="0" i="0" u="none" strike="noStrike" kern="0" cap="none" spc="0" normalizeH="0" baseline="0" noProof="0" dirty="0">
              <a:ln>
                <a:noFill/>
              </a:ln>
              <a:effectLst/>
              <a:uLnTx/>
              <a:uFillTx/>
              <a:latin typeface="Arial" panose="020B0604020202020204" pitchFamily="34" charset="0"/>
              <a:ea typeface="+mn-ea"/>
              <a:cs typeface="+mn-cs"/>
            </a:endParaRPr>
          </a:p>
          <a:p>
            <a:pPr marL="285750" marR="0" lvl="1" indent="-28575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Traditional Peer-to-Peer table topic discussions include:</a:t>
            </a:r>
          </a:p>
          <a:p>
            <a:pPr marL="804672" lvl="4" indent="-347472">
              <a:buSzPct val="90000"/>
              <a:buFont typeface="Courier New" panose="02070309020205020404" pitchFamily="49" charset="0"/>
              <a:buChar char="o"/>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Seamless Acceptance</a:t>
            </a:r>
          </a:p>
          <a:p>
            <a:pPr marL="804672" lvl="4" indent="-347472">
              <a:buSzPct val="90000"/>
              <a:buFont typeface="Courier New" panose="02070309020205020404" pitchFamily="49" charset="0"/>
              <a:buChar char="o"/>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Package Platform</a:t>
            </a:r>
          </a:p>
          <a:p>
            <a:pPr marL="804672" lvl="4" indent="-347472">
              <a:buSzPct val="90000"/>
              <a:buFont typeface="Courier New" panose="02070309020205020404" pitchFamily="49" charset="0"/>
              <a:buChar char="o"/>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Business Mail Entry Methods</a:t>
            </a:r>
          </a:p>
          <a:p>
            <a:pPr marL="804672" lvl="4" indent="-347472">
              <a:buSzPct val="90000"/>
              <a:buFont typeface="Courier New" panose="02070309020205020404" pitchFamily="49" charset="0"/>
              <a:buChar char="o"/>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Mailing Promotions</a:t>
            </a:r>
          </a:p>
          <a:p>
            <a:pPr marL="804672" lvl="4" indent="-347472">
              <a:buSzPct val="90000"/>
              <a:buFont typeface="Courier New" panose="02070309020205020404" pitchFamily="49" charset="0"/>
              <a:buChar char="o"/>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Addressing and more…</a:t>
            </a:r>
          </a:p>
          <a:p>
            <a:pPr marL="804672" lvl="4" indent="-347472">
              <a:buSzPct val="90000"/>
              <a:buFont typeface="Courier New" panose="02070309020205020404" pitchFamily="49" charset="0"/>
              <a:buChar char="o"/>
              <a:defRPr/>
            </a:pPr>
            <a:endParaRPr lang="en-US" kern="0" dirty="0">
              <a:latin typeface="Arial" panose="020B0604020202020204" pitchFamily="34" charset="0"/>
            </a:endParaRPr>
          </a:p>
          <a:p>
            <a:pPr marL="347472" lvl="3" indent="-347472">
              <a:buSzPct val="90000"/>
              <a:buFont typeface="Arial" panose="020B0604020202020204" pitchFamily="34" charset="0"/>
              <a:buChar char="•"/>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Tuesday, June 4 </a:t>
            </a:r>
          </a:p>
          <a:p>
            <a:pPr marL="804672" lvl="4" indent="-347472">
              <a:buSzPct val="90000"/>
              <a:buFont typeface="Courier New" panose="02070309020205020404" pitchFamily="49" charset="0"/>
              <a:buChar char="o"/>
              <a:defRPr/>
            </a:pPr>
            <a:r>
              <a:rPr lang="en-US" kern="0" dirty="0">
                <a:latin typeface="Arial" panose="020B0604020202020204" pitchFamily="34" charset="0"/>
              </a:rPr>
              <a:t>2:45 to 3:45 PM</a:t>
            </a:r>
            <a:endParaRPr kumimoji="0" lang="en-US" b="0" i="0" u="none" strike="noStrike" kern="0" cap="none" spc="0" normalizeH="0" baseline="0" noProof="0" dirty="0">
              <a:ln>
                <a:noFill/>
              </a:ln>
              <a:effectLst/>
              <a:uLnTx/>
              <a:uFillTx/>
              <a:latin typeface="Arial" panose="020B0604020202020204" pitchFamily="34" charset="0"/>
              <a:ea typeface="+mn-ea"/>
              <a:cs typeface="+mn-cs"/>
            </a:endParaRPr>
          </a:p>
          <a:p>
            <a:pPr marL="800100" marR="0" lvl="2" indent="-342900" algn="l" defTabSz="914400" rtl="0" eaLnBrk="1" fontAlgn="auto" latinLnBrk="0" hangingPunct="1">
              <a:lnSpc>
                <a:spcPct val="100000"/>
              </a:lnSpc>
              <a:spcBef>
                <a:spcPts val="0"/>
              </a:spcBef>
              <a:spcAft>
                <a:spcPts val="0"/>
              </a:spcAft>
              <a:buClrTx/>
              <a:buSzPct val="90000"/>
              <a:buFont typeface="Courier New" panose="02070309020205020404" pitchFamily="49" charset="0"/>
              <a:buChar char="o"/>
              <a:tabLst/>
              <a:defRPr/>
            </a:pP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a:p>
            <a:pPr marL="800100" marR="0" lvl="2" indent="-342900" algn="l" defTabSz="914400" rtl="0" eaLnBrk="1" fontAlgn="auto" latinLnBrk="0" hangingPunct="1">
              <a:lnSpc>
                <a:spcPct val="100000"/>
              </a:lnSpc>
              <a:spcBef>
                <a:spcPts val="0"/>
              </a:spcBef>
              <a:spcAft>
                <a:spcPts val="0"/>
              </a:spcAft>
              <a:buClrTx/>
              <a:buSzPct val="90000"/>
              <a:buFont typeface="Courier New" panose="02070309020205020404" pitchFamily="49" charset="0"/>
              <a:buChar char="o"/>
              <a:tabLst/>
              <a:defRPr/>
            </a:pPr>
            <a:endParaRPr kumimoji="0" lang="en-US" sz="6000" b="1" i="1" u="none" strike="noStrike" kern="0" cap="none" spc="0" normalizeH="0" baseline="0" noProof="0" dirty="0">
              <a:ln>
                <a:noFill/>
              </a:ln>
              <a:solidFill>
                <a:srgbClr val="012950"/>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810D320-1516-694C-D6C9-3A813ACD7F9E}"/>
              </a:ext>
            </a:extLst>
          </p:cNvPr>
          <p:cNvPicPr>
            <a:picLocks noChangeAspect="1"/>
          </p:cNvPicPr>
          <p:nvPr/>
        </p:nvPicPr>
        <p:blipFill>
          <a:blip r:embed="rId4"/>
          <a:stretch>
            <a:fillRect/>
          </a:stretch>
        </p:blipFill>
        <p:spPr>
          <a:xfrm>
            <a:off x="6497161" y="3041883"/>
            <a:ext cx="5355707" cy="2611092"/>
          </a:xfrm>
          <a:prstGeom prst="rect">
            <a:avLst/>
          </a:prstGeom>
          <a:ln w="88900" cap="sq" cmpd="thickThin">
            <a:solidFill>
              <a:schemeClr val="tx2">
                <a:lumMod val="60000"/>
                <a:lumOff val="4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413662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860" y="4199486"/>
            <a:ext cx="2429125" cy="678595"/>
          </a:xfrm>
          <a:prstGeom prst="rect">
            <a:avLst/>
          </a:prstGeom>
        </p:spPr>
        <p:txBody>
          <a:bodyPr vert="horz" wrap="square" lIns="0" tIns="7314" rIns="0" bIns="0" rtlCol="0">
            <a:spAutoFit/>
          </a:bodyPr>
          <a:lstStyle/>
          <a:p>
            <a:pPr marL="7314" marR="3079" algn="ctr" defTabSz="1218866">
              <a:lnSpc>
                <a:spcPct val="100800"/>
              </a:lnSpc>
              <a:spcBef>
                <a:spcPts val="57"/>
              </a:spcBef>
              <a:defRPr/>
            </a:pPr>
            <a:r>
              <a:rPr lang="en-US" sz="2153" spc="3" dirty="0">
                <a:solidFill>
                  <a:srgbClr val="FFFFFF"/>
                </a:solidFill>
                <a:latin typeface="Arial Black"/>
                <a:cs typeface="Arial Black"/>
              </a:rPr>
              <a:t>PROMOTIONS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sp>
        <p:nvSpPr>
          <p:cNvPr id="4" name="TextBox 3">
            <a:extLst>
              <a:ext uri="{FF2B5EF4-FFF2-40B4-BE49-F238E27FC236}">
                <a16:creationId xmlns:a16="http://schemas.microsoft.com/office/drawing/2014/main" id="{C8F1170A-C804-D613-C585-69D36867DA1F}"/>
              </a:ext>
            </a:extLst>
          </p:cNvPr>
          <p:cNvSpPr txBox="1"/>
          <p:nvPr/>
        </p:nvSpPr>
        <p:spPr>
          <a:xfrm>
            <a:off x="157140" y="1428384"/>
            <a:ext cx="11247120" cy="397031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Receptions </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Sunday Night – Welcome Reception – 5:30 to 7:00 PM</a:t>
            </a:r>
          </a:p>
          <a:p>
            <a:pPr marL="800100" lvl="1" indent="-342900">
              <a:buFont typeface="Courier New" panose="02070309020205020404" pitchFamily="49" charset="0"/>
              <a:buChar char="o"/>
            </a:pPr>
            <a:r>
              <a:rPr lang="en-US" dirty="0">
                <a:latin typeface="Arial" panose="020B0604020202020204" pitchFamily="34" charset="0"/>
                <a:cs typeface="Arial" panose="020B0604020202020204" pitchFamily="34" charset="0"/>
              </a:rPr>
              <a:t>Indiana State Museum</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Monday Night – PCC Reception – 5:30 to 7:00 PM</a:t>
            </a:r>
          </a:p>
          <a:p>
            <a:pPr marL="800100" lvl="1" indent="-342900">
              <a:buFont typeface="Courier New" panose="02070309020205020404" pitchFamily="49" charset="0"/>
              <a:buChar char="o"/>
            </a:pPr>
            <a:r>
              <a:rPr lang="en-US" dirty="0">
                <a:latin typeface="Arial" panose="020B0604020202020204" pitchFamily="34" charset="0"/>
                <a:cs typeface="Arial" panose="020B0604020202020204" pitchFamily="34" charset="0"/>
              </a:rPr>
              <a:t>JW Marriott Grand Ballroom</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Tuesday Night – Exhibit Hall Reception – 4:00 to 5:30 PM</a:t>
            </a:r>
          </a:p>
          <a:p>
            <a:pPr marL="800100" lvl="1" indent="-342900">
              <a:buFont typeface="Courier New" panose="02070309020205020404" pitchFamily="49" charset="0"/>
              <a:buChar char="o"/>
            </a:pPr>
            <a:r>
              <a:rPr lang="en-US" dirty="0">
                <a:latin typeface="Arial" panose="020B0604020202020204" pitchFamily="34" charset="0"/>
                <a:cs typeface="Arial" panose="020B0604020202020204" pitchFamily="34" charset="0"/>
              </a:rPr>
              <a:t>Indiana Convention Center</a:t>
            </a:r>
          </a:p>
          <a:p>
            <a:pPr marL="1257300" lvl="2" indent="-342900">
              <a:buFont typeface="Wingdings" panose="05000000000000000000" pitchFamily="2" charset="2"/>
              <a:buChar char="§"/>
            </a:pPr>
            <a:r>
              <a:rPr lang="en-US" dirty="0">
                <a:latin typeface="Arial" panose="020B0604020202020204" pitchFamily="34" charset="0"/>
                <a:cs typeface="Arial" panose="020B0604020202020204" pitchFamily="34" charset="0"/>
              </a:rPr>
              <a:t>Hall A, B, and C</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Wednesday Night – Closing Event – 7:00 to 10:00 PM</a:t>
            </a:r>
          </a:p>
          <a:p>
            <a:pPr marL="800100" lvl="1" indent="-342900">
              <a:buFont typeface="Courier New" panose="02070309020205020404" pitchFamily="49" charset="0"/>
              <a:buChar char="o"/>
            </a:pPr>
            <a:r>
              <a:rPr lang="en-US" dirty="0">
                <a:latin typeface="Arial" panose="020B0604020202020204" pitchFamily="34" charset="0"/>
                <a:cs typeface="Arial" panose="020B0604020202020204" pitchFamily="34" charset="0"/>
              </a:rPr>
              <a:t>Indiana Roof Ballroom</a:t>
            </a:r>
            <a:endParaRPr lang="en-US"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6FF6B37-47DB-D853-C330-3E6A689447D6}"/>
              </a:ext>
            </a:extLst>
          </p:cNvPr>
          <p:cNvPicPr>
            <a:picLocks noChangeAspect="1"/>
          </p:cNvPicPr>
          <p:nvPr/>
        </p:nvPicPr>
        <p:blipFill>
          <a:blip r:embed="rId3"/>
          <a:stretch>
            <a:fillRect/>
          </a:stretch>
        </p:blipFill>
        <p:spPr>
          <a:xfrm>
            <a:off x="5966035" y="1998644"/>
            <a:ext cx="3157460" cy="1777426"/>
          </a:xfrm>
          <a:prstGeom prst="ellipse">
            <a:avLst/>
          </a:prstGeom>
          <a:ln>
            <a:noFill/>
          </a:ln>
          <a:effectLst>
            <a:softEdge rad="112500"/>
          </a:effectLst>
        </p:spPr>
      </p:pic>
      <p:pic>
        <p:nvPicPr>
          <p:cNvPr id="9" name="Picture 8">
            <a:extLst>
              <a:ext uri="{FF2B5EF4-FFF2-40B4-BE49-F238E27FC236}">
                <a16:creationId xmlns:a16="http://schemas.microsoft.com/office/drawing/2014/main" id="{32740EF8-3A82-A971-8D3D-0C3D4F4F88A4}"/>
              </a:ext>
            </a:extLst>
          </p:cNvPr>
          <p:cNvPicPr>
            <a:picLocks noChangeAspect="1"/>
          </p:cNvPicPr>
          <p:nvPr/>
        </p:nvPicPr>
        <p:blipFill>
          <a:blip r:embed="rId4"/>
          <a:stretch>
            <a:fillRect/>
          </a:stretch>
        </p:blipFill>
        <p:spPr>
          <a:xfrm>
            <a:off x="9079265" y="3232293"/>
            <a:ext cx="3063608" cy="1701800"/>
          </a:xfrm>
          <a:prstGeom prst="ellipse">
            <a:avLst/>
          </a:prstGeom>
          <a:ln>
            <a:noFill/>
          </a:ln>
          <a:effectLst>
            <a:softEdge rad="112500"/>
          </a:effectLst>
        </p:spPr>
      </p:pic>
      <p:pic>
        <p:nvPicPr>
          <p:cNvPr id="2" name="Picture 1">
            <a:extLst>
              <a:ext uri="{FF2B5EF4-FFF2-40B4-BE49-F238E27FC236}">
                <a16:creationId xmlns:a16="http://schemas.microsoft.com/office/drawing/2014/main" id="{A8BD9B70-EBB7-72CF-728A-350763C549CD}"/>
              </a:ext>
            </a:extLst>
          </p:cNvPr>
          <p:cNvPicPr>
            <a:picLocks noChangeAspect="1"/>
          </p:cNvPicPr>
          <p:nvPr/>
        </p:nvPicPr>
        <p:blipFill>
          <a:blip r:embed="rId5"/>
          <a:stretch>
            <a:fillRect/>
          </a:stretch>
        </p:blipFill>
        <p:spPr>
          <a:xfrm>
            <a:off x="0" y="1"/>
            <a:ext cx="12192000" cy="1344246"/>
          </a:xfrm>
          <a:prstGeom prst="rect">
            <a:avLst/>
          </a:prstGeom>
        </p:spPr>
      </p:pic>
      <p:pic>
        <p:nvPicPr>
          <p:cNvPr id="6" name="Picture 5">
            <a:extLst>
              <a:ext uri="{FF2B5EF4-FFF2-40B4-BE49-F238E27FC236}">
                <a16:creationId xmlns:a16="http://schemas.microsoft.com/office/drawing/2014/main" id="{1CFA0D68-C4D7-9A91-DCA2-A7648EE17458}"/>
              </a:ext>
            </a:extLst>
          </p:cNvPr>
          <p:cNvPicPr>
            <a:picLocks noChangeAspect="1"/>
          </p:cNvPicPr>
          <p:nvPr/>
        </p:nvPicPr>
        <p:blipFill>
          <a:blip r:embed="rId6"/>
          <a:stretch>
            <a:fillRect/>
          </a:stretch>
        </p:blipFill>
        <p:spPr>
          <a:xfrm>
            <a:off x="8871162" y="1344247"/>
            <a:ext cx="3320838" cy="1701800"/>
          </a:xfrm>
          <a:prstGeom prst="ellipse">
            <a:avLst/>
          </a:prstGeom>
          <a:ln>
            <a:noFill/>
          </a:ln>
          <a:effectLst>
            <a:softEdge rad="112500"/>
          </a:effectLst>
        </p:spPr>
      </p:pic>
      <p:pic>
        <p:nvPicPr>
          <p:cNvPr id="10" name="Picture 9">
            <a:extLst>
              <a:ext uri="{FF2B5EF4-FFF2-40B4-BE49-F238E27FC236}">
                <a16:creationId xmlns:a16="http://schemas.microsoft.com/office/drawing/2014/main" id="{30053AFA-A847-A0B9-F2BD-15B85D2851FC}"/>
              </a:ext>
            </a:extLst>
          </p:cNvPr>
          <p:cNvPicPr>
            <a:picLocks noChangeAspect="1"/>
          </p:cNvPicPr>
          <p:nvPr/>
        </p:nvPicPr>
        <p:blipFill>
          <a:blip r:embed="rId7"/>
          <a:stretch>
            <a:fillRect/>
          </a:stretch>
        </p:blipFill>
        <p:spPr>
          <a:xfrm>
            <a:off x="6148380" y="4199486"/>
            <a:ext cx="3157460" cy="1800244"/>
          </a:xfrm>
          <a:prstGeom prst="ellipse">
            <a:avLst/>
          </a:prstGeom>
          <a:ln>
            <a:noFill/>
          </a:ln>
          <a:effectLst>
            <a:softEdge rad="112500"/>
          </a:effectLst>
        </p:spPr>
      </p:pic>
    </p:spTree>
    <p:extLst>
      <p:ext uri="{BB962C8B-B14F-4D97-AF65-F5344CB8AC3E}">
        <p14:creationId xmlns:p14="http://schemas.microsoft.com/office/powerpoint/2010/main" val="562334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860" y="4199486"/>
            <a:ext cx="2429125" cy="678595"/>
          </a:xfrm>
          <a:prstGeom prst="rect">
            <a:avLst/>
          </a:prstGeom>
        </p:spPr>
        <p:txBody>
          <a:bodyPr vert="horz" wrap="square" lIns="0" tIns="7314" rIns="0" bIns="0" rtlCol="0">
            <a:spAutoFit/>
          </a:bodyPr>
          <a:lstStyle/>
          <a:p>
            <a:pPr marL="7314" marR="3079" algn="ctr" defTabSz="1218866">
              <a:lnSpc>
                <a:spcPct val="100800"/>
              </a:lnSpc>
              <a:spcBef>
                <a:spcPts val="57"/>
              </a:spcBef>
              <a:defRPr/>
            </a:pPr>
            <a:r>
              <a:rPr lang="en-US" sz="2153" spc="3" dirty="0">
                <a:solidFill>
                  <a:srgbClr val="FFFFFF"/>
                </a:solidFill>
                <a:latin typeface="Arial Black"/>
                <a:cs typeface="Arial Black"/>
              </a:rPr>
              <a:t>PROMOTIONS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pic>
        <p:nvPicPr>
          <p:cNvPr id="4" name="Picture 3">
            <a:extLst>
              <a:ext uri="{FF2B5EF4-FFF2-40B4-BE49-F238E27FC236}">
                <a16:creationId xmlns:a16="http://schemas.microsoft.com/office/drawing/2014/main" id="{4B18CC0E-576D-2B32-3A9E-F2E9D4F6BF3A}"/>
              </a:ext>
            </a:extLst>
          </p:cNvPr>
          <p:cNvPicPr>
            <a:picLocks noChangeAspect="1"/>
          </p:cNvPicPr>
          <p:nvPr/>
        </p:nvPicPr>
        <p:blipFill>
          <a:blip r:embed="rId3"/>
          <a:stretch>
            <a:fillRect/>
          </a:stretch>
        </p:blipFill>
        <p:spPr>
          <a:xfrm>
            <a:off x="0" y="1"/>
            <a:ext cx="12192000" cy="1344246"/>
          </a:xfrm>
          <a:prstGeom prst="rect">
            <a:avLst/>
          </a:prstGeom>
        </p:spPr>
      </p:pic>
      <p:sp>
        <p:nvSpPr>
          <p:cNvPr id="5" name="TextBox 4">
            <a:extLst>
              <a:ext uri="{FF2B5EF4-FFF2-40B4-BE49-F238E27FC236}">
                <a16:creationId xmlns:a16="http://schemas.microsoft.com/office/drawing/2014/main" id="{A4A16416-5F67-44C2-22A7-0A2812CF7363}"/>
              </a:ext>
            </a:extLst>
          </p:cNvPr>
          <p:cNvSpPr txBox="1"/>
          <p:nvPr/>
        </p:nvSpPr>
        <p:spPr>
          <a:xfrm>
            <a:off x="1662112" y="1487122"/>
            <a:ext cx="8867775" cy="1631216"/>
          </a:xfrm>
          <a:prstGeom prst="rect">
            <a:avLst/>
          </a:prstGeom>
          <a:noFill/>
        </p:spPr>
        <p:txBody>
          <a:bodyPr wrap="square" rtlCol="0">
            <a:spAutoFit/>
          </a:bodyPr>
          <a:lstStyle/>
          <a:p>
            <a:pPr marL="0" marR="0" lvl="1" algn="ctr" defTabSz="914400" rtl="0" eaLnBrk="1" fontAlgn="auto" latinLnBrk="0" hangingPunct="1">
              <a:lnSpc>
                <a:spcPct val="100000"/>
              </a:lnSpc>
              <a:spcBef>
                <a:spcPts val="0"/>
              </a:spcBef>
              <a:spcAft>
                <a:spcPts val="0"/>
              </a:spcAft>
              <a:buClrTx/>
              <a:buSzPct val="90000"/>
              <a:tabLst/>
              <a:defRPr/>
            </a:pPr>
            <a:r>
              <a:rPr kumimoji="0" lang="en-US" sz="2000" b="1" i="0" u="none" strike="noStrike" kern="0" cap="none" spc="0" normalizeH="0" baseline="0" noProof="0" dirty="0">
                <a:ln>
                  <a:noFill/>
                </a:ln>
                <a:effectLst/>
                <a:uLnTx/>
                <a:uFillTx/>
                <a:ea typeface="+mn-ea"/>
                <a:cs typeface="+mn-cs"/>
              </a:rPr>
              <a:t>Neal Fedderman</a:t>
            </a:r>
          </a:p>
          <a:p>
            <a:pPr marL="0" marR="0" lvl="1" algn="ctr" defTabSz="914400" rtl="0" eaLnBrk="1" fontAlgn="auto" latinLnBrk="0" hangingPunct="1">
              <a:lnSpc>
                <a:spcPct val="100000"/>
              </a:lnSpc>
              <a:spcBef>
                <a:spcPts val="0"/>
              </a:spcBef>
              <a:spcAft>
                <a:spcPts val="0"/>
              </a:spcAft>
              <a:buClrTx/>
              <a:buSzPct val="90000"/>
              <a:tabLst/>
              <a:defRPr/>
            </a:pPr>
            <a:r>
              <a:rPr lang="en-US" sz="2000" b="1" kern="0" dirty="0"/>
              <a:t>PCC Advisory Committee, National Industry Chair</a:t>
            </a:r>
          </a:p>
          <a:p>
            <a:pPr marL="0" marR="0" lvl="1" algn="ctr" defTabSz="914400" rtl="0" eaLnBrk="1" fontAlgn="auto" latinLnBrk="0" hangingPunct="1">
              <a:lnSpc>
                <a:spcPct val="100000"/>
              </a:lnSpc>
              <a:spcBef>
                <a:spcPts val="0"/>
              </a:spcBef>
              <a:spcAft>
                <a:spcPts val="0"/>
              </a:spcAft>
              <a:buClrTx/>
              <a:buSzPct val="90000"/>
              <a:tabLst/>
              <a:defRPr/>
            </a:pPr>
            <a:r>
              <a:rPr kumimoji="0" lang="en-US" sz="2000" b="1" i="0" u="none" strike="noStrike" kern="0" cap="none" spc="0" normalizeH="0" baseline="0" noProof="0" dirty="0">
                <a:ln>
                  <a:noFill/>
                </a:ln>
                <a:effectLst/>
                <a:uLnTx/>
                <a:uFillTx/>
                <a:ea typeface="+mn-ea"/>
                <a:cs typeface="+mn-cs"/>
              </a:rPr>
              <a:t>Member of the Central Virginia PCC</a:t>
            </a:r>
          </a:p>
          <a:p>
            <a:pPr marL="0" marR="0" lvl="1" algn="ctr" defTabSz="914400" rtl="0" eaLnBrk="1" fontAlgn="auto" latinLnBrk="0" hangingPunct="1">
              <a:lnSpc>
                <a:spcPct val="100000"/>
              </a:lnSpc>
              <a:spcBef>
                <a:spcPts val="0"/>
              </a:spcBef>
              <a:spcAft>
                <a:spcPts val="0"/>
              </a:spcAft>
              <a:buClrTx/>
              <a:buSzPct val="90000"/>
              <a:tabLst/>
              <a:defRPr/>
            </a:pPr>
            <a:r>
              <a:rPr lang="en-US" sz="2000" b="1" dirty="0">
                <a:ea typeface="Calibri" panose="020F0502020204030204" pitchFamily="34" charset="0"/>
              </a:rPr>
              <a:t>Senior Manager, Parcel and Mail Operations, CarMax Business Services</a:t>
            </a:r>
            <a:endParaRPr kumimoji="0" lang="en-US" sz="2000" b="1" i="0" u="none" strike="noStrike" kern="0" cap="none" spc="0" normalizeH="0" baseline="0" noProof="0" dirty="0">
              <a:ln>
                <a:noFill/>
              </a:ln>
              <a:effectLst/>
              <a:uLnTx/>
              <a:uFillTx/>
              <a:ea typeface="+mn-ea"/>
              <a:cs typeface="+mn-cs"/>
            </a:endParaRPr>
          </a:p>
          <a:p>
            <a:pPr marL="0" marR="0" lvl="1" algn="l" defTabSz="914400" rtl="0" eaLnBrk="1" fontAlgn="auto" latinLnBrk="0" hangingPunct="1">
              <a:lnSpc>
                <a:spcPct val="100000"/>
              </a:lnSpc>
              <a:spcBef>
                <a:spcPts val="0"/>
              </a:spcBef>
              <a:spcAft>
                <a:spcPts val="0"/>
              </a:spcAft>
              <a:buClrTx/>
              <a:buSzPct val="90000"/>
              <a:tabLst/>
              <a:defRPr/>
            </a:pPr>
            <a:r>
              <a:rPr kumimoji="0" lang="en-US" sz="2000" b="1" i="0" u="none" strike="noStrike" kern="0" cap="none" spc="0" normalizeH="0" baseline="0" noProof="0" dirty="0">
                <a:ln>
                  <a:noFill/>
                </a:ln>
                <a:effectLst/>
                <a:uLnTx/>
                <a:uFillTx/>
                <a:latin typeface="Arial" panose="020B0604020202020204" pitchFamily="34" charset="0"/>
                <a:ea typeface="+mn-ea"/>
                <a:cs typeface="+mn-cs"/>
              </a:rPr>
              <a:t>  </a:t>
            </a:r>
          </a:p>
        </p:txBody>
      </p:sp>
      <p:pic>
        <p:nvPicPr>
          <p:cNvPr id="6" name="Picture 5" descr="A person in a suit standing in front of a group of people&#10;&#10;Description automatically generated">
            <a:extLst>
              <a:ext uri="{FF2B5EF4-FFF2-40B4-BE49-F238E27FC236}">
                <a16:creationId xmlns:a16="http://schemas.microsoft.com/office/drawing/2014/main" id="{0EB46FF8-56AC-0D87-481E-CC17CFAE63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5399" y="3002899"/>
            <a:ext cx="2711732" cy="2531226"/>
          </a:xfrm>
          <a:prstGeom prst="rect">
            <a:avLst/>
          </a:prstGeom>
          <a:ln>
            <a:noFill/>
          </a:ln>
          <a:effectLst>
            <a:softEdge rad="112500"/>
          </a:effectLst>
        </p:spPr>
      </p:pic>
      <p:pic>
        <p:nvPicPr>
          <p:cNvPr id="12" name="Picture 11">
            <a:extLst>
              <a:ext uri="{FF2B5EF4-FFF2-40B4-BE49-F238E27FC236}">
                <a16:creationId xmlns:a16="http://schemas.microsoft.com/office/drawing/2014/main" id="{A073EF97-9AFD-A405-4A94-7CCDBF753CCA}"/>
              </a:ext>
            </a:extLst>
          </p:cNvPr>
          <p:cNvPicPr>
            <a:picLocks noChangeAspect="1"/>
          </p:cNvPicPr>
          <p:nvPr/>
        </p:nvPicPr>
        <p:blipFill>
          <a:blip r:embed="rId5"/>
          <a:stretch>
            <a:fillRect/>
          </a:stretch>
        </p:blipFill>
        <p:spPr>
          <a:xfrm>
            <a:off x="2886074" y="2980286"/>
            <a:ext cx="6419850" cy="2438400"/>
          </a:xfrm>
          <a:prstGeom prst="rect">
            <a:avLst/>
          </a:prstGeom>
          <a:ln>
            <a:noFill/>
          </a:ln>
          <a:effectLst>
            <a:softEdge rad="112500"/>
          </a:effectLst>
        </p:spPr>
      </p:pic>
      <p:pic>
        <p:nvPicPr>
          <p:cNvPr id="2" name="Picture 1">
            <a:extLst>
              <a:ext uri="{FF2B5EF4-FFF2-40B4-BE49-F238E27FC236}">
                <a16:creationId xmlns:a16="http://schemas.microsoft.com/office/drawing/2014/main" id="{FB759F67-6A82-739A-77CB-E959DABF8338}"/>
              </a:ext>
            </a:extLst>
          </p:cNvPr>
          <p:cNvPicPr>
            <a:picLocks noChangeAspect="1"/>
          </p:cNvPicPr>
          <p:nvPr/>
        </p:nvPicPr>
        <p:blipFill>
          <a:blip r:embed="rId6"/>
          <a:stretch>
            <a:fillRect/>
          </a:stretch>
        </p:blipFill>
        <p:spPr>
          <a:xfrm>
            <a:off x="368719" y="3007314"/>
            <a:ext cx="2255977" cy="2910540"/>
          </a:xfrm>
          <a:prstGeom prst="rect">
            <a:avLst/>
          </a:prstGeom>
          <a:ln>
            <a:noFill/>
          </a:ln>
          <a:effectLst>
            <a:softEdge rad="112500"/>
          </a:effectLst>
        </p:spPr>
      </p:pic>
    </p:spTree>
    <p:extLst>
      <p:ext uri="{BB962C8B-B14F-4D97-AF65-F5344CB8AC3E}">
        <p14:creationId xmlns:p14="http://schemas.microsoft.com/office/powerpoint/2010/main" val="1057028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860" y="4199486"/>
            <a:ext cx="2429125" cy="678595"/>
          </a:xfrm>
          <a:prstGeom prst="rect">
            <a:avLst/>
          </a:prstGeom>
        </p:spPr>
        <p:txBody>
          <a:bodyPr vert="horz" wrap="square" lIns="0" tIns="7314" rIns="0" bIns="0" rtlCol="0">
            <a:spAutoFit/>
          </a:bodyPr>
          <a:lstStyle/>
          <a:p>
            <a:pPr marL="7314" marR="3079" algn="ctr" defTabSz="1218866">
              <a:lnSpc>
                <a:spcPct val="100800"/>
              </a:lnSpc>
              <a:spcBef>
                <a:spcPts val="57"/>
              </a:spcBef>
              <a:defRPr/>
            </a:pPr>
            <a:r>
              <a:rPr lang="en-US" sz="2153" spc="3" dirty="0">
                <a:solidFill>
                  <a:srgbClr val="FFFFFF"/>
                </a:solidFill>
                <a:latin typeface="Arial Black"/>
                <a:cs typeface="Arial Black"/>
              </a:rPr>
              <a:t>PROMOTIONS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pic>
        <p:nvPicPr>
          <p:cNvPr id="4" name="Picture 3">
            <a:extLst>
              <a:ext uri="{FF2B5EF4-FFF2-40B4-BE49-F238E27FC236}">
                <a16:creationId xmlns:a16="http://schemas.microsoft.com/office/drawing/2014/main" id="{4B18CC0E-576D-2B32-3A9E-F2E9D4F6BF3A}"/>
              </a:ext>
            </a:extLst>
          </p:cNvPr>
          <p:cNvPicPr>
            <a:picLocks noChangeAspect="1"/>
          </p:cNvPicPr>
          <p:nvPr/>
        </p:nvPicPr>
        <p:blipFill>
          <a:blip r:embed="rId3"/>
          <a:stretch>
            <a:fillRect/>
          </a:stretch>
        </p:blipFill>
        <p:spPr>
          <a:xfrm>
            <a:off x="0" y="1"/>
            <a:ext cx="12192000" cy="1344246"/>
          </a:xfrm>
          <a:prstGeom prst="rect">
            <a:avLst/>
          </a:prstGeom>
        </p:spPr>
      </p:pic>
      <p:sp>
        <p:nvSpPr>
          <p:cNvPr id="5" name="TextBox 4">
            <a:extLst>
              <a:ext uri="{FF2B5EF4-FFF2-40B4-BE49-F238E27FC236}">
                <a16:creationId xmlns:a16="http://schemas.microsoft.com/office/drawing/2014/main" id="{A4A16416-5F67-44C2-22A7-0A2812CF7363}"/>
              </a:ext>
            </a:extLst>
          </p:cNvPr>
          <p:cNvSpPr txBox="1"/>
          <p:nvPr/>
        </p:nvSpPr>
        <p:spPr>
          <a:xfrm>
            <a:off x="106596" y="1449337"/>
            <a:ext cx="11693977" cy="4585871"/>
          </a:xfrm>
          <a:prstGeom prst="rect">
            <a:avLst/>
          </a:prstGeom>
          <a:noFill/>
        </p:spPr>
        <p:txBody>
          <a:bodyPr wrap="square" rtlCol="0">
            <a:spAutoFit/>
          </a:bodyPr>
          <a:lstStyle/>
          <a:p>
            <a:pPr marL="0" marR="0" lvl="1" algn="l" defTabSz="914400" rtl="0" eaLnBrk="1" fontAlgn="auto" latinLnBrk="0" hangingPunct="1">
              <a:lnSpc>
                <a:spcPct val="100000"/>
              </a:lnSpc>
              <a:spcBef>
                <a:spcPts val="0"/>
              </a:spcBef>
              <a:spcAft>
                <a:spcPts val="0"/>
              </a:spcAft>
              <a:buClrTx/>
              <a:buSzPct val="90000"/>
              <a:tabLst/>
              <a:defRPr/>
            </a:pPr>
            <a:r>
              <a:rPr kumimoji="0" lang="en-US" sz="2000" b="1" i="0" u="none" strike="noStrike" kern="0" cap="none" spc="0" normalizeH="0" baseline="0" noProof="0" dirty="0">
                <a:ln>
                  <a:noFill/>
                </a:ln>
                <a:effectLst/>
                <a:uLnTx/>
                <a:uFillTx/>
                <a:latin typeface="Arial" panose="020B0604020202020204" pitchFamily="34" charset="0"/>
                <a:ea typeface="+mn-ea"/>
                <a:cs typeface="+mn-cs"/>
              </a:rPr>
              <a:t>PCCAC Booth and PCC Welcome Booth (hosted by the Central Indiana PCC)</a:t>
            </a: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kern="0" dirty="0">
                <a:latin typeface="Arial" panose="020B0604020202020204" pitchFamily="34" charset="0"/>
              </a:rPr>
              <a:t>Volunteers are needed to work shifts</a:t>
            </a:r>
          </a:p>
          <a:p>
            <a:pPr marL="800100" lvl="2" indent="-342900">
              <a:buSzPct val="90000"/>
              <a:buFont typeface="Courier New" panose="02070309020205020404" pitchFamily="49" charset="0"/>
              <a:buChar char="o"/>
              <a:defRPr/>
            </a:pPr>
            <a:r>
              <a:rPr kumimoji="0" lang="en-US" i="0" u="none" strike="noStrike" kern="0" cap="none" spc="0" normalizeH="0" baseline="0" noProof="0" dirty="0">
                <a:ln>
                  <a:noFill/>
                </a:ln>
                <a:effectLst/>
                <a:uLnTx/>
                <a:uFillTx/>
                <a:latin typeface="Arial" panose="020B0604020202020204" pitchFamily="34" charset="0"/>
                <a:ea typeface="+mn-ea"/>
                <a:cs typeface="+mn-cs"/>
              </a:rPr>
              <a:t>Ema</a:t>
            </a:r>
            <a:r>
              <a:rPr lang="en-US" kern="0" dirty="0">
                <a:latin typeface="Arial" panose="020B0604020202020204" pitchFamily="34" charset="0"/>
              </a:rPr>
              <a:t>il James Stotts Jr at </a:t>
            </a:r>
            <a:r>
              <a:rPr lang="en-US" kern="0" dirty="0">
                <a:latin typeface="Arial" panose="020B0604020202020204" pitchFamily="34" charset="0"/>
                <a:hlinkClick r:id="rId4"/>
              </a:rPr>
              <a:t>James.E.Stotts@usps.gov</a:t>
            </a:r>
            <a:endParaRPr lang="en-US" kern="0" dirty="0">
              <a:latin typeface="Arial" panose="020B0604020202020204" pitchFamily="34" charset="0"/>
            </a:endParaRPr>
          </a:p>
          <a:p>
            <a:pPr marL="800100" lvl="2" indent="-342900">
              <a:buSzPct val="90000"/>
              <a:buFont typeface="Courier New" panose="02070309020205020404" pitchFamily="49" charset="0"/>
              <a:buChar char="o"/>
              <a:defRPr/>
            </a:pPr>
            <a:endParaRPr kumimoji="0" lang="en-US" sz="1600" i="0" u="none" strike="noStrike" kern="0" cap="none" spc="0" normalizeH="0" baseline="0" noProof="0" dirty="0">
              <a:ln>
                <a:noFill/>
              </a:ln>
              <a:effectLst/>
              <a:uLnTx/>
              <a:uFillTx/>
              <a:latin typeface="Arial" panose="020B0604020202020204" pitchFamily="34" charset="0"/>
              <a:ea typeface="+mn-ea"/>
              <a:cs typeface="+mn-cs"/>
            </a:endParaRPr>
          </a:p>
          <a:p>
            <a:pPr marL="0" lvl="1">
              <a:buSzPct val="90000"/>
              <a:defRPr/>
            </a:pPr>
            <a:r>
              <a:rPr lang="en-US" sz="2000" b="1" kern="0" dirty="0">
                <a:latin typeface="Arial" panose="020B0604020202020204" pitchFamily="34" charset="0"/>
              </a:rPr>
              <a:t>PCC General Session</a:t>
            </a:r>
          </a:p>
          <a:p>
            <a:pPr marL="342900" lvl="1" indent="-342900">
              <a:buSzPct val="90000"/>
              <a:buFont typeface="Arial" panose="020B0604020202020204" pitchFamily="34" charset="0"/>
              <a:buChar char="•"/>
              <a:defRPr/>
            </a:pPr>
            <a:r>
              <a:rPr kumimoji="0" lang="en-US" i="0" u="none" strike="noStrike" kern="0" cap="none" spc="0" normalizeH="0" baseline="0" noProof="0" dirty="0">
                <a:ln>
                  <a:noFill/>
                </a:ln>
                <a:effectLst/>
                <a:uLnTx/>
                <a:uFillTx/>
                <a:latin typeface="Arial" panose="020B0604020202020204" pitchFamily="34" charset="0"/>
                <a:ea typeface="+mn-ea"/>
                <a:cs typeface="+mn-cs"/>
              </a:rPr>
              <a:t>Sunday, June 2 </a:t>
            </a:r>
            <a:r>
              <a:rPr lang="en-US" kern="0" dirty="0">
                <a:latin typeface="Arial" panose="020B0604020202020204" pitchFamily="34" charset="0"/>
              </a:rPr>
              <a:t>from 4 to 5 PM in the Wabash Room # TBD</a:t>
            </a:r>
          </a:p>
          <a:p>
            <a:pPr marL="342900" lvl="1" indent="-342900">
              <a:buSzPct val="90000"/>
              <a:buFont typeface="Arial" panose="020B0604020202020204" pitchFamily="34" charset="0"/>
              <a:buChar char="•"/>
              <a:defRPr/>
            </a:pPr>
            <a:r>
              <a:rPr lang="en-US" kern="0" dirty="0">
                <a:latin typeface="Arial" panose="020B0604020202020204" pitchFamily="34" charset="0"/>
              </a:rPr>
              <a:t>Featuring our PCC Leadership Awards</a:t>
            </a:r>
          </a:p>
          <a:p>
            <a:pPr marL="342900" lvl="1" indent="-342900">
              <a:buSzPct val="90000"/>
              <a:buFont typeface="Arial" panose="020B0604020202020204" pitchFamily="34" charset="0"/>
              <a:buChar char="•"/>
              <a:defRPr/>
            </a:pPr>
            <a:endParaRPr kumimoji="0" lang="en-US" sz="1600" i="0" u="none" strike="noStrike" kern="0" cap="none" spc="0" normalizeH="0" baseline="0" noProof="0" dirty="0">
              <a:ln>
                <a:noFill/>
              </a:ln>
              <a:effectLst/>
              <a:uLnTx/>
              <a:uFillTx/>
              <a:latin typeface="Arial" panose="020B0604020202020204" pitchFamily="34" charset="0"/>
              <a:ea typeface="+mn-ea"/>
              <a:cs typeface="+mn-cs"/>
            </a:endParaRPr>
          </a:p>
          <a:p>
            <a:pPr marL="0" lvl="1">
              <a:buSzPct val="90000"/>
              <a:defRPr/>
            </a:pPr>
            <a:r>
              <a:rPr lang="en-US" sz="2000" b="1" kern="0" dirty="0">
                <a:latin typeface="Arial" panose="020B0604020202020204" pitchFamily="34" charset="0"/>
              </a:rPr>
              <a:t>PCC Reception</a:t>
            </a:r>
          </a:p>
          <a:p>
            <a:pPr marL="342900" lvl="1" indent="-342900">
              <a:buSzPct val="90000"/>
              <a:buFont typeface="Arial" panose="020B0604020202020204" pitchFamily="34" charset="0"/>
              <a:buChar char="•"/>
              <a:defRPr/>
            </a:pPr>
            <a:r>
              <a:rPr lang="en-US" kern="0" dirty="0">
                <a:latin typeface="Arial" panose="020B0604020202020204" pitchFamily="34" charset="0"/>
              </a:rPr>
              <a:t>Monday, June 3 from 5:30 to 7 PM </a:t>
            </a:r>
          </a:p>
          <a:p>
            <a:pPr marL="342900" lvl="1" indent="-342900">
              <a:buSzPct val="90000"/>
              <a:buFont typeface="Arial" panose="020B0604020202020204" pitchFamily="34" charset="0"/>
              <a:buChar char="•"/>
              <a:defRPr/>
            </a:pPr>
            <a:r>
              <a:rPr lang="en-US" kern="0" dirty="0">
                <a:latin typeface="Arial" panose="020B0604020202020204" pitchFamily="34" charset="0"/>
              </a:rPr>
              <a:t>JW Marriott Grand Ballroom</a:t>
            </a:r>
          </a:p>
          <a:p>
            <a:pPr marL="0" lvl="1">
              <a:buSzPct val="90000"/>
              <a:defRPr/>
            </a:pPr>
            <a:endParaRPr kumimoji="0" lang="en-US" sz="1600" i="0" u="none" strike="noStrike" kern="0" cap="none" spc="0" normalizeH="0" baseline="0" noProof="0" dirty="0">
              <a:ln>
                <a:noFill/>
              </a:ln>
              <a:effectLst/>
              <a:uLnTx/>
              <a:uFillTx/>
              <a:latin typeface="Arial" panose="020B0604020202020204" pitchFamily="34" charset="0"/>
              <a:ea typeface="+mn-ea"/>
              <a:cs typeface="+mn-cs"/>
            </a:endParaRPr>
          </a:p>
          <a:p>
            <a:pPr marL="0" lvl="1">
              <a:buSzPct val="90000"/>
              <a:defRPr/>
            </a:pPr>
            <a:r>
              <a:rPr lang="en-US" sz="2000" b="1" kern="0" dirty="0">
                <a:latin typeface="Arial" panose="020B0604020202020204" pitchFamily="34" charset="0"/>
              </a:rPr>
              <a:t>PCC Boot Camp</a:t>
            </a:r>
          </a:p>
          <a:p>
            <a:pPr marL="285750" lvl="1" indent="-285750">
              <a:buSzPct val="90000"/>
              <a:buFont typeface="Arial" panose="020B0604020202020204" pitchFamily="34" charset="0"/>
              <a:buChar char="•"/>
              <a:defRPr/>
            </a:pPr>
            <a:r>
              <a:rPr kumimoji="0" lang="en-US" i="0" u="none" strike="noStrike" kern="0" cap="none" spc="0" normalizeH="0" baseline="0" noProof="0" dirty="0">
                <a:ln>
                  <a:noFill/>
                </a:ln>
                <a:effectLst/>
                <a:uLnTx/>
                <a:uFillTx/>
                <a:latin typeface="Arial" panose="020B0604020202020204" pitchFamily="34" charset="0"/>
                <a:ea typeface="+mn-ea"/>
                <a:cs typeface="+mn-cs"/>
              </a:rPr>
              <a:t>Monday, June 3</a:t>
            </a:r>
            <a:r>
              <a:rPr lang="en-US" kern="0" dirty="0">
                <a:latin typeface="Arial" panose="020B0604020202020204" pitchFamily="34" charset="0"/>
              </a:rPr>
              <a:t>, Period 4 and 6*</a:t>
            </a:r>
          </a:p>
          <a:p>
            <a:pPr marL="285750" lvl="1" indent="-285750">
              <a:buSzPct val="90000"/>
              <a:buFont typeface="Arial" panose="020B0604020202020204" pitchFamily="34" charset="0"/>
              <a:buChar char="•"/>
              <a:defRPr/>
            </a:pPr>
            <a:r>
              <a:rPr lang="en-US" kern="0" dirty="0">
                <a:latin typeface="Arial" panose="020B0604020202020204" pitchFamily="34" charset="0"/>
              </a:rPr>
              <a:t>Must attend both sessions to qualify for Credly badge</a:t>
            </a:r>
            <a:endParaRPr kumimoji="0" lang="en-US" i="0" u="none" strike="noStrike" kern="0" cap="none" spc="0" normalizeH="0" baseline="0" noProof="0" dirty="0">
              <a:ln>
                <a:noFill/>
              </a:ln>
              <a:effectLst/>
              <a:uLnTx/>
              <a:uFillTx/>
              <a:latin typeface="Arial" panose="020B0604020202020204" pitchFamily="34" charset="0"/>
              <a:ea typeface="+mn-ea"/>
              <a:cs typeface="+mn-cs"/>
            </a:endParaRPr>
          </a:p>
          <a:p>
            <a:pPr marL="0" marR="0" lvl="1" algn="l" defTabSz="914400" rtl="0" eaLnBrk="1" fontAlgn="auto" latinLnBrk="0" hangingPunct="1">
              <a:lnSpc>
                <a:spcPct val="100000"/>
              </a:lnSpc>
              <a:spcBef>
                <a:spcPts val="0"/>
              </a:spcBef>
              <a:spcAft>
                <a:spcPts val="0"/>
              </a:spcAft>
              <a:buClrTx/>
              <a:buSzPct val="90000"/>
              <a:tabLst/>
              <a:defRPr/>
            </a:pPr>
            <a:r>
              <a:rPr kumimoji="0" lang="en-US" sz="2000" b="1" i="0" u="none" strike="noStrike" kern="0" cap="none" spc="0" normalizeH="0" baseline="0" noProof="0" dirty="0">
                <a:ln>
                  <a:noFill/>
                </a:ln>
                <a:effectLst/>
                <a:uLnTx/>
                <a:uFillTx/>
                <a:latin typeface="Arial" panose="020B0604020202020204" pitchFamily="34" charset="0"/>
                <a:ea typeface="+mn-ea"/>
                <a:cs typeface="+mn-cs"/>
              </a:rPr>
              <a:t>*</a:t>
            </a:r>
            <a:r>
              <a:rPr kumimoji="0" lang="en-US" sz="1600" b="1" i="0" u="none" strike="noStrike" kern="0" cap="none" spc="0" normalizeH="0" baseline="0" noProof="0" dirty="0">
                <a:ln>
                  <a:noFill/>
                </a:ln>
                <a:effectLst/>
                <a:uLnTx/>
                <a:uFillTx/>
                <a:latin typeface="Arial" panose="020B0604020202020204" pitchFamily="34" charset="0"/>
                <a:ea typeface="+mn-ea"/>
                <a:cs typeface="+mn-cs"/>
              </a:rPr>
              <a:t>subject to change</a:t>
            </a:r>
            <a:endParaRPr kumimoji="0" lang="en-US" sz="2000" b="1" i="0" u="none" strike="noStrike" kern="0" cap="none" spc="0" normalizeH="0" baseline="0" noProof="0" dirty="0">
              <a:ln>
                <a:noFill/>
              </a:ln>
              <a:effectLst/>
              <a:uLnTx/>
              <a:uFillTx/>
              <a:latin typeface="Arial" panose="020B0604020202020204" pitchFamily="34" charset="0"/>
              <a:ea typeface="+mn-ea"/>
              <a:cs typeface="+mn-cs"/>
            </a:endParaRPr>
          </a:p>
        </p:txBody>
      </p:sp>
      <p:pic>
        <p:nvPicPr>
          <p:cNvPr id="9" name="Picture 8" descr="A red logo with white text">
            <a:extLst>
              <a:ext uri="{FF2B5EF4-FFF2-40B4-BE49-F238E27FC236}">
                <a16:creationId xmlns:a16="http://schemas.microsoft.com/office/drawing/2014/main" id="{D56F7A4E-D126-EFD3-FF31-3012CC118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4884" y="2289533"/>
            <a:ext cx="3691623" cy="2816831"/>
          </a:xfrm>
          <a:prstGeom prst="rect">
            <a:avLst/>
          </a:prstGeom>
        </p:spPr>
      </p:pic>
    </p:spTree>
    <p:extLst>
      <p:ext uri="{BB962C8B-B14F-4D97-AF65-F5344CB8AC3E}">
        <p14:creationId xmlns:p14="http://schemas.microsoft.com/office/powerpoint/2010/main" val="368493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FE7AE-5876-B88F-B08A-37C3EC302F02}"/>
              </a:ext>
            </a:extLst>
          </p:cNvPr>
          <p:cNvPicPr>
            <a:picLocks noChangeAspect="1"/>
          </p:cNvPicPr>
          <p:nvPr/>
        </p:nvPicPr>
        <p:blipFill>
          <a:blip r:embed="rId3"/>
          <a:stretch>
            <a:fillRect/>
          </a:stretch>
        </p:blipFill>
        <p:spPr>
          <a:xfrm>
            <a:off x="0" y="1"/>
            <a:ext cx="12192000" cy="1344246"/>
          </a:xfrm>
          <a:prstGeom prst="rect">
            <a:avLst/>
          </a:prstGeom>
        </p:spPr>
      </p:pic>
      <p:sp>
        <p:nvSpPr>
          <p:cNvPr id="2" name="Rectangle 1">
            <a:extLst>
              <a:ext uri="{FF2B5EF4-FFF2-40B4-BE49-F238E27FC236}">
                <a16:creationId xmlns:a16="http://schemas.microsoft.com/office/drawing/2014/main" id="{C6D3CF42-7AA4-5109-5540-78739100B928}"/>
              </a:ext>
            </a:extLst>
          </p:cNvPr>
          <p:cNvSpPr/>
          <p:nvPr/>
        </p:nvSpPr>
        <p:spPr>
          <a:xfrm>
            <a:off x="114300" y="1344247"/>
            <a:ext cx="11789229" cy="5883085"/>
          </a:xfrm>
          <a:prstGeom prst="rect">
            <a:avLst/>
          </a:prstGeom>
        </p:spPr>
        <p:txBody>
          <a:bodyPr wrap="square">
            <a:spAutoFit/>
          </a:bodyPr>
          <a:lstStyle/>
          <a:p>
            <a:pPr marL="0" lvl="1">
              <a:buSzPct val="90000"/>
              <a:defRPr/>
            </a:pPr>
            <a:r>
              <a:rPr lang="en-US" sz="2000" b="1" dirty="0">
                <a:latin typeface="Arial" panose="020B0604020202020204"/>
              </a:rPr>
              <a:t>Exhibit Hall </a:t>
            </a:r>
            <a:endParaRPr kumimoji="0" lang="en-US" sz="2000" b="1" i="0" u="none" strike="noStrike" kern="1200" cap="none" spc="0" normalizeH="0" baseline="0" noProof="0" dirty="0">
              <a:ln>
                <a:noFill/>
              </a:ln>
              <a:effectLst/>
              <a:uLnTx/>
              <a:uFillTx/>
              <a:latin typeface="Arial" panose="020B0604020202020204"/>
              <a:ea typeface="+mn-ea"/>
              <a:cs typeface="+mn-cs"/>
            </a:endParaRPr>
          </a:p>
          <a:p>
            <a:pPr marL="0" marR="0" lvl="1" algn="l" defTabSz="914400" rtl="0" eaLnBrk="1" fontAlgn="auto" latinLnBrk="0" hangingPunct="1">
              <a:lnSpc>
                <a:spcPct val="100000"/>
              </a:lnSpc>
              <a:spcBef>
                <a:spcPts val="0"/>
              </a:spcBef>
              <a:spcAft>
                <a:spcPts val="0"/>
              </a:spcAft>
              <a:buClrTx/>
              <a:buSzPct val="90000"/>
              <a:tabLst/>
              <a:defRPr/>
            </a:pPr>
            <a:endParaRPr kumimoji="0" lang="en-US" sz="1200" b="0" i="0" u="none" strike="noStrike" kern="0" cap="none" spc="0" normalizeH="0" baseline="0" noProof="0" dirty="0">
              <a:ln>
                <a:noFill/>
              </a:ln>
              <a:effectLst/>
              <a:uLnTx/>
              <a:uFillTx/>
              <a:latin typeface="Arial" panose="020B0604020202020204" pitchFamily="34" charset="0"/>
              <a:ea typeface="+mn-ea"/>
              <a:cs typeface="+mn-cs"/>
            </a:endParaRP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133 Exhibitors – We are Sold Out!</a:t>
            </a: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Days/Hours</a:t>
            </a:r>
          </a:p>
          <a:p>
            <a:pPr marL="800100" marR="0" lvl="2" indent="-342900" algn="l" defTabSz="914400" rtl="0" eaLnBrk="1" fontAlgn="auto" latinLnBrk="0" hangingPunct="1">
              <a:lnSpc>
                <a:spcPct val="100000"/>
              </a:lnSpc>
              <a:spcBef>
                <a:spcPts val="0"/>
              </a:spcBef>
              <a:spcAft>
                <a:spcPts val="0"/>
              </a:spcAft>
              <a:buClrTx/>
              <a:buSzPct val="90000"/>
              <a:buFont typeface="Courier New" panose="02070309020205020404" pitchFamily="49" charset="0"/>
              <a:buChar char="o"/>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Monday, 9:30 AM to 4:00 PM </a:t>
            </a:r>
          </a:p>
          <a:p>
            <a:pPr marL="800100" marR="0" lvl="2" indent="-342900" algn="l" defTabSz="914400" rtl="0" eaLnBrk="1" fontAlgn="auto" latinLnBrk="0" hangingPunct="1">
              <a:lnSpc>
                <a:spcPct val="100000"/>
              </a:lnSpc>
              <a:spcBef>
                <a:spcPts val="0"/>
              </a:spcBef>
              <a:spcAft>
                <a:spcPts val="0"/>
              </a:spcAft>
              <a:buClrTx/>
              <a:buSzPct val="90000"/>
              <a:buFont typeface="Courier New" panose="02070309020205020404" pitchFamily="49" charset="0"/>
              <a:buChar char="o"/>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Tuesday, 9:30 AM to 5:30 PM (Includes Reception)</a:t>
            </a: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USPS – Sales Booth</a:t>
            </a:r>
          </a:p>
          <a:p>
            <a:pPr marL="800100" marR="0" lvl="2" indent="-342900" algn="l" defTabSz="914400" rtl="0" eaLnBrk="1" fontAlgn="auto" latinLnBrk="0" hangingPunct="1">
              <a:lnSpc>
                <a:spcPct val="100000"/>
              </a:lnSpc>
              <a:spcBef>
                <a:spcPts val="0"/>
              </a:spcBef>
              <a:spcAft>
                <a:spcPts val="0"/>
              </a:spcAft>
              <a:buClrTx/>
              <a:buSzPct val="90000"/>
              <a:buFont typeface="Courier New" panose="02070309020205020404" pitchFamily="49" charset="0"/>
              <a:buChar char="o"/>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Both Vehicles</a:t>
            </a:r>
          </a:p>
          <a:p>
            <a:pPr marL="1257300" lvl="3" indent="-342900">
              <a:buSzPct val="90000"/>
              <a:buFont typeface="Wingdings" panose="05000000000000000000" pitchFamily="2" charset="2"/>
              <a:buChar char="§"/>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Next Generation Delivery Vehicle </a:t>
            </a:r>
            <a:endParaRPr lang="en-US" kern="0" dirty="0">
              <a:latin typeface="Arial" panose="020B0604020202020204" pitchFamily="34" charset="0"/>
            </a:endParaRPr>
          </a:p>
          <a:p>
            <a:pPr marL="1257300" lvl="3" indent="-342900">
              <a:buSzPct val="90000"/>
              <a:buFont typeface="Wingdings" panose="05000000000000000000" pitchFamily="2" charset="2"/>
              <a:buChar char="§"/>
              <a:defRPr/>
            </a:pPr>
            <a:r>
              <a:rPr lang="en-US" kern="0" dirty="0">
                <a:latin typeface="Arial" panose="020B0604020202020204" pitchFamily="34" charset="0"/>
              </a:rPr>
              <a:t>Ford e-Transit Cargo Van</a:t>
            </a:r>
          </a:p>
          <a:p>
            <a:pPr marL="800100" lvl="2" indent="-342900">
              <a:buSzPct val="90000"/>
              <a:buFont typeface="Courier New" panose="02070309020205020404" pitchFamily="49" charset="0"/>
              <a:buChar char="o"/>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Charging Stations</a:t>
            </a:r>
          </a:p>
          <a:p>
            <a:pPr marL="800100" lvl="2" indent="-342900">
              <a:buSzPct val="90000"/>
              <a:buFont typeface="Courier New" panose="02070309020205020404" pitchFamily="49" charset="0"/>
              <a:buChar char="o"/>
              <a:defRPr/>
            </a:pPr>
            <a:r>
              <a:rPr lang="en-US" kern="0" dirty="0">
                <a:latin typeface="Arial" panose="020B0604020202020204" pitchFamily="34" charset="0"/>
              </a:rPr>
              <a:t>Smart Lockers and </a:t>
            </a:r>
            <a:r>
              <a:rPr kumimoji="0" lang="en-US" b="0" i="0" u="none" strike="noStrike" kern="0" cap="none" spc="0" normalizeH="0" baseline="0" noProof="0" dirty="0">
                <a:ln>
                  <a:noFill/>
                </a:ln>
                <a:effectLst/>
                <a:uLnTx/>
                <a:uFillTx/>
                <a:latin typeface="Arial" panose="020B0604020202020204" pitchFamily="34" charset="0"/>
                <a:ea typeface="+mn-ea"/>
                <a:cs typeface="+mn-cs"/>
              </a:rPr>
              <a:t>Rapid Drop-off Station </a:t>
            </a: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Consultation Center – Speak with Subject Matter Experts (Need to schedule appointment) – </a:t>
            </a:r>
            <a:r>
              <a:rPr kumimoji="0" lang="en-US" b="0" i="0" u="none" strike="noStrike" kern="0" cap="none" spc="0" normalizeH="0" baseline="0" noProof="0" dirty="0">
                <a:ln>
                  <a:noFill/>
                </a:ln>
                <a:effectLst/>
                <a:uLnTx/>
                <a:uFillTx/>
                <a:latin typeface="Arial" panose="020B0604020202020204" pitchFamily="34" charset="0"/>
                <a:ea typeface="+mn-ea"/>
                <a:cs typeface="+mn-cs"/>
                <a:hlinkClick r:id="rId4"/>
              </a:rPr>
              <a:t>Cynthia.E.Doty@usps.gov</a:t>
            </a:r>
            <a:r>
              <a:rPr kumimoji="0" lang="en-US" b="0" i="0" u="none" strike="noStrike" kern="0" cap="none" spc="0" normalizeH="0" baseline="0" noProof="0" dirty="0">
                <a:ln>
                  <a:noFill/>
                </a:ln>
                <a:effectLst/>
                <a:uLnTx/>
                <a:uFillTx/>
                <a:latin typeface="Arial" panose="020B0604020202020204" pitchFamily="34" charset="0"/>
                <a:ea typeface="+mn-ea"/>
                <a:cs typeface="+mn-cs"/>
              </a:rPr>
              <a:t> </a:t>
            </a: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kern="0" dirty="0">
                <a:latin typeface="Arial" panose="020B0604020202020204" pitchFamily="34" charset="0"/>
              </a:rPr>
              <a:t>Learning Lab – Retail Modernization</a:t>
            </a:r>
            <a:r>
              <a:rPr kumimoji="0" lang="en-US" b="0" i="0" u="none" strike="noStrike" kern="0" cap="none" spc="0" normalizeH="0" baseline="0" noProof="0" dirty="0">
                <a:ln>
                  <a:noFill/>
                </a:ln>
                <a:effectLst/>
                <a:uLnTx/>
                <a:uFillTx/>
                <a:latin typeface="Arial" panose="020B0604020202020204" pitchFamily="34" charset="0"/>
                <a:ea typeface="+mn-ea"/>
                <a:cs typeface="+mn-cs"/>
              </a:rPr>
              <a:t> </a:t>
            </a: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lang="en-US" kern="0" dirty="0">
                <a:latin typeface="Arial" panose="020B0604020202020204" pitchFamily="34" charset="0"/>
              </a:rPr>
              <a:t>US Postal Inspection Service – USPIS Mobile Command Unit, Informative Publications, giveaways</a:t>
            </a: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mn-ea"/>
                <a:cs typeface="+mn-cs"/>
              </a:rPr>
              <a:t>PCC and MTAC Booths – </a:t>
            </a:r>
            <a:r>
              <a:rPr lang="en-US" kern="0" dirty="0">
                <a:latin typeface="Arial" panose="020B0604020202020204" pitchFamily="34" charset="0"/>
              </a:rPr>
              <a:t>Stop by to learn more on how to join (Mailing Industry Resource Pavilion)</a:t>
            </a:r>
            <a:endParaRPr kumimoji="0" lang="en-US" b="0" i="0" u="none" strike="noStrike" kern="0" cap="none" spc="0" normalizeH="0" baseline="0" noProof="0" dirty="0">
              <a:ln>
                <a:noFill/>
              </a:ln>
              <a:effectLst/>
              <a:uLnTx/>
              <a:uFillTx/>
              <a:latin typeface="Arial" panose="020B0604020202020204" pitchFamily="34" charset="0"/>
              <a:ea typeface="+mn-ea"/>
              <a:cs typeface="+mn-cs"/>
            </a:endParaRPr>
          </a:p>
          <a:p>
            <a:pPr marL="342900" marR="0" lvl="1" indent="-342900" algn="l" defTabSz="914400" rtl="0" eaLnBrk="1" fontAlgn="auto" latinLnBrk="0" hangingPunct="1">
              <a:lnSpc>
                <a:spcPct val="100000"/>
              </a:lnSpc>
              <a:spcBef>
                <a:spcPts val="0"/>
              </a:spcBef>
              <a:spcAft>
                <a:spcPts val="0"/>
              </a:spcAft>
              <a:buClrTx/>
              <a:buSzPct val="90000"/>
              <a:buFont typeface="Arial" panose="020B0604020202020204" pitchFamily="34" charset="0"/>
              <a:buChar char="•"/>
              <a:tabLst/>
              <a:defRPr/>
            </a:pPr>
            <a:endParaRPr kumimoji="0" lang="en-US" b="0" i="0" u="none" strike="noStrike" kern="0" cap="none" spc="0" normalizeH="0" baseline="0" noProof="0" dirty="0">
              <a:ln>
                <a:noFill/>
              </a:ln>
              <a:effectLst/>
              <a:uLnTx/>
              <a:uFillTx/>
              <a:latin typeface="Arial" panose="020B0604020202020204" pitchFamily="34" charset="0"/>
              <a:ea typeface="+mn-ea"/>
              <a:cs typeface="+mn-cs"/>
            </a:endParaRPr>
          </a:p>
          <a:p>
            <a:pPr marL="342900" marR="0" lvl="1" indent="-342900" algn="l" defTabSz="914400" rtl="0" eaLnBrk="1" fontAlgn="auto" latinLnBrk="0" hangingPunct="1">
              <a:lnSpc>
                <a:spcPct val="150000"/>
              </a:lnSpc>
              <a:spcBef>
                <a:spcPts val="0"/>
              </a:spcBef>
              <a:spcAft>
                <a:spcPts val="0"/>
              </a:spcAft>
              <a:buClrTx/>
              <a:buSzPct val="90000"/>
              <a:buFont typeface="Courier New" panose="02070309020205020404" pitchFamily="49" charset="0"/>
              <a:buChar char="o"/>
              <a:tabLst/>
              <a:defRPr/>
            </a:pPr>
            <a:endParaRPr kumimoji="0" lang="en-US" sz="2000" b="0"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a:p>
            <a:pPr marL="457200" marR="0" lvl="2" indent="0" algn="l" defTabSz="914400" rtl="0" eaLnBrk="1" fontAlgn="auto" latinLnBrk="0" hangingPunct="1">
              <a:lnSpc>
                <a:spcPct val="150000"/>
              </a:lnSpc>
              <a:spcBef>
                <a:spcPts val="0"/>
              </a:spcBef>
              <a:spcAft>
                <a:spcPts val="0"/>
              </a:spcAft>
              <a:buClrTx/>
              <a:buSzPct val="90000"/>
              <a:buFontTx/>
              <a:buNone/>
              <a:tabLst/>
              <a:defRPr/>
            </a:pPr>
            <a:endParaRPr kumimoji="0" lang="en-US" sz="2000" b="0" i="0" u="none" strike="noStrike" kern="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71683C60-32EA-5ED3-D7F0-9714E548C7C6}"/>
              </a:ext>
            </a:extLst>
          </p:cNvPr>
          <p:cNvPicPr>
            <a:picLocks noChangeAspect="1"/>
          </p:cNvPicPr>
          <p:nvPr/>
        </p:nvPicPr>
        <p:blipFill>
          <a:blip r:embed="rId5"/>
          <a:stretch>
            <a:fillRect/>
          </a:stretch>
        </p:blipFill>
        <p:spPr>
          <a:xfrm>
            <a:off x="7202593" y="1623686"/>
            <a:ext cx="4700936" cy="25975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12813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2594" y="1426400"/>
            <a:ext cx="9798020" cy="3276742"/>
          </a:xfrm>
          <a:prstGeom prst="rect">
            <a:avLst/>
          </a:prstGeom>
        </p:spPr>
        <p:txBody>
          <a:bodyPr vert="horz" wrap="square" lIns="0" tIns="7314" rIns="0" bIns="0" rtlCol="0">
            <a:spAutoFit/>
          </a:bodyPr>
          <a:lstStyle/>
          <a:p>
            <a:pPr algn="l" rtl="0" eaLnBrk="0" fontAlgn="base" hangingPunct="0">
              <a:spcBef>
                <a:spcPct val="0"/>
              </a:spcBef>
              <a:spcAft>
                <a:spcPct val="0"/>
              </a:spcAft>
            </a:pPr>
            <a:r>
              <a:rPr lang="en-US" sz="2400" b="0" i="0" u="none" strike="noStrike" kern="1200" dirty="0">
                <a:solidFill>
                  <a:schemeClr val="tx1"/>
                </a:solidFill>
                <a:effectLst/>
                <a:latin typeface="Arial" panose="020B0604020202020204" pitchFamily="34" charset="0"/>
                <a:ea typeface="+mn-ea"/>
                <a:cs typeface="Arial" panose="020B0604020202020204" pitchFamily="34" charset="0"/>
              </a:rPr>
              <a:t>Delivering for America Partnership for Excellence Awards Luncheon</a:t>
            </a:r>
            <a:endParaRPr lang="en-US" sz="2400" u="none" strike="noStrike" kern="1200" dirty="0">
              <a:solidFill>
                <a:schemeClr val="dk1"/>
              </a:solidFill>
              <a:effectLst/>
              <a:latin typeface="Arial" panose="020B0604020202020204" pitchFamily="34" charset="0"/>
              <a:ea typeface="+mn-ea"/>
              <a:cs typeface="Arial" panose="020B0604020202020204" pitchFamily="34" charset="0"/>
            </a:endParaRPr>
          </a:p>
          <a:p>
            <a:pPr marL="347472" indent="-347472" algn="l" rtl="0" eaLnBrk="1" fontAlgn="t" latinLnBrk="0" hangingPunct="1">
              <a:spcBef>
                <a:spcPts val="0"/>
              </a:spcBef>
              <a:spcAft>
                <a:spcPts val="0"/>
              </a:spcAft>
            </a:pPr>
            <a:endParaRPr lang="en-US" sz="1800" b="0" i="0" u="none" strike="noStrike" kern="1200" dirty="0">
              <a:solidFill>
                <a:srgbClr val="012950"/>
              </a:solidFill>
              <a:effectLst/>
              <a:latin typeface="Arial" panose="020B0604020202020204" pitchFamily="34" charset="0"/>
            </a:endParaRPr>
          </a:p>
          <a:p>
            <a:pPr marL="347472" indent="-347472" algn="l" rtl="0" eaLnBrk="1" fontAlgn="t" latinLnBrk="0" hangingPunct="1">
              <a:spcBef>
                <a:spcPts val="0"/>
              </a:spcBef>
              <a:spcAft>
                <a:spcPts val="0"/>
              </a:spcAft>
            </a:pPr>
            <a:r>
              <a:rPr lang="en-US" dirty="0">
                <a:latin typeface="Arial" panose="020B0604020202020204" pitchFamily="34" charset="0"/>
              </a:rPr>
              <a:t>USPS </a:t>
            </a:r>
            <a:r>
              <a:rPr lang="en-US" sz="1800" b="0" i="0" u="none" strike="noStrike" kern="1200" dirty="0">
                <a:effectLst/>
                <a:latin typeface="Arial" panose="020B0604020202020204" pitchFamily="34" charset="0"/>
              </a:rPr>
              <a:t>Honors and Recognizes the best-in-class:</a:t>
            </a:r>
          </a:p>
          <a:p>
            <a:pPr marL="285750" indent="-285750" fontAlgn="t">
              <a:buFont typeface="Arial" panose="020B0604020202020204" pitchFamily="34" charset="0"/>
              <a:buChar char="•"/>
            </a:pPr>
            <a:r>
              <a:rPr lang="en-US" i="0" u="none" strike="noStrike" kern="1200" dirty="0">
                <a:effectLst/>
                <a:latin typeface="Arial" panose="020B0604020202020204" pitchFamily="34" charset="0"/>
              </a:rPr>
              <a:t>Shipping</a:t>
            </a:r>
          </a:p>
          <a:p>
            <a:pPr marL="285750" indent="-285750" fontAlgn="t">
              <a:buFont typeface="Arial" panose="020B0604020202020204" pitchFamily="34" charset="0"/>
              <a:buChar char="•"/>
            </a:pPr>
            <a:r>
              <a:rPr lang="en-US" dirty="0">
                <a:latin typeface="Arial" panose="020B0604020202020204" pitchFamily="34" charset="0"/>
              </a:rPr>
              <a:t>Mailing</a:t>
            </a:r>
          </a:p>
          <a:p>
            <a:pPr marL="285750" indent="-285750" fontAlgn="t">
              <a:buFont typeface="Arial" panose="020B0604020202020204" pitchFamily="34" charset="0"/>
              <a:buChar char="•"/>
            </a:pPr>
            <a:r>
              <a:rPr lang="en-US" i="0" u="none" strike="noStrike" kern="1200" dirty="0">
                <a:effectLst/>
                <a:latin typeface="Arial" panose="020B0604020202020204" pitchFamily="34" charset="0"/>
              </a:rPr>
              <a:t>Transportation</a:t>
            </a:r>
          </a:p>
          <a:p>
            <a:pPr marL="285750" indent="-285750" fontAlgn="t">
              <a:buFont typeface="Arial" panose="020B0604020202020204" pitchFamily="34" charset="0"/>
              <a:buChar char="•"/>
            </a:pPr>
            <a:r>
              <a:rPr lang="en-US" dirty="0">
                <a:latin typeface="Arial" panose="020B0604020202020204" pitchFamily="34" charset="0"/>
              </a:rPr>
              <a:t>Supplier</a:t>
            </a:r>
          </a:p>
          <a:p>
            <a:pPr marL="285750" indent="-285750" fontAlgn="t">
              <a:buFont typeface="Arial" panose="020B0604020202020204" pitchFamily="34" charset="0"/>
              <a:buChar char="•"/>
            </a:pPr>
            <a:endParaRPr lang="en-US" i="0" u="none" strike="noStrike" kern="1200" dirty="0">
              <a:effectLst/>
              <a:latin typeface="Arial" panose="020B0604020202020204" pitchFamily="34" charset="0"/>
            </a:endParaRPr>
          </a:p>
          <a:p>
            <a:pPr fontAlgn="t"/>
            <a:r>
              <a:rPr lang="en-US" dirty="0">
                <a:latin typeface="Arial" panose="020B0604020202020204" pitchFamily="34" charset="0"/>
              </a:rPr>
              <a:t>Business guest Speaker</a:t>
            </a:r>
            <a:endParaRPr lang="en-US" i="0" u="none" strike="noStrike" kern="1200" dirty="0">
              <a:effectLst/>
              <a:latin typeface="Arial" panose="020B0604020202020204" pitchFamily="34" charset="0"/>
            </a:endParaRPr>
          </a:p>
          <a:p>
            <a:pPr marL="7314" marR="3079" algn="ctr" defTabSz="1218866">
              <a:lnSpc>
                <a:spcPct val="100800"/>
              </a:lnSpc>
              <a:spcBef>
                <a:spcPts val="57"/>
              </a:spcBef>
              <a:defRPr/>
            </a:pPr>
            <a:r>
              <a:rPr lang="en-US" sz="2153" spc="3" dirty="0">
                <a:solidFill>
                  <a:srgbClr val="FFFFFF"/>
                </a:solidFill>
                <a:latin typeface="Arial Black"/>
                <a:cs typeface="Arial Black"/>
              </a:rPr>
              <a:t>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pic>
        <p:nvPicPr>
          <p:cNvPr id="4" name="Picture 3">
            <a:extLst>
              <a:ext uri="{FF2B5EF4-FFF2-40B4-BE49-F238E27FC236}">
                <a16:creationId xmlns:a16="http://schemas.microsoft.com/office/drawing/2014/main" id="{F6E467C9-158D-DEAC-AD68-A5527F8E4919}"/>
              </a:ext>
            </a:extLst>
          </p:cNvPr>
          <p:cNvPicPr>
            <a:picLocks noChangeAspect="1"/>
          </p:cNvPicPr>
          <p:nvPr/>
        </p:nvPicPr>
        <p:blipFill>
          <a:blip r:embed="rId3"/>
          <a:stretch>
            <a:fillRect/>
          </a:stretch>
        </p:blipFill>
        <p:spPr>
          <a:xfrm>
            <a:off x="0" y="1"/>
            <a:ext cx="12192000" cy="1344246"/>
          </a:xfrm>
          <a:prstGeom prst="rect">
            <a:avLst/>
          </a:prstGeom>
        </p:spPr>
      </p:pic>
      <p:pic>
        <p:nvPicPr>
          <p:cNvPr id="6" name="Picture 5">
            <a:extLst>
              <a:ext uri="{FF2B5EF4-FFF2-40B4-BE49-F238E27FC236}">
                <a16:creationId xmlns:a16="http://schemas.microsoft.com/office/drawing/2014/main" id="{55428099-78DB-EFEA-327F-E47F1F9AD24D}"/>
              </a:ext>
            </a:extLst>
          </p:cNvPr>
          <p:cNvPicPr>
            <a:picLocks noChangeAspect="1"/>
          </p:cNvPicPr>
          <p:nvPr/>
        </p:nvPicPr>
        <p:blipFill>
          <a:blip r:embed="rId4"/>
          <a:stretch>
            <a:fillRect/>
          </a:stretch>
        </p:blipFill>
        <p:spPr>
          <a:xfrm>
            <a:off x="2505205" y="4111086"/>
            <a:ext cx="5355036" cy="1988671"/>
          </a:xfrm>
          <a:prstGeom prst="rect">
            <a:avLst/>
          </a:prstGeom>
          <a:ln>
            <a:noFill/>
          </a:ln>
          <a:effectLst>
            <a:softEdge rad="112500"/>
          </a:effectLst>
        </p:spPr>
      </p:pic>
      <p:pic>
        <p:nvPicPr>
          <p:cNvPr id="7" name="Picture 6">
            <a:extLst>
              <a:ext uri="{FF2B5EF4-FFF2-40B4-BE49-F238E27FC236}">
                <a16:creationId xmlns:a16="http://schemas.microsoft.com/office/drawing/2014/main" id="{0EA7FC35-3CD1-0EB5-8317-4204433A2BE4}"/>
              </a:ext>
            </a:extLst>
          </p:cNvPr>
          <p:cNvPicPr>
            <a:picLocks noChangeAspect="1"/>
          </p:cNvPicPr>
          <p:nvPr/>
        </p:nvPicPr>
        <p:blipFill>
          <a:blip r:embed="rId5"/>
          <a:stretch>
            <a:fillRect/>
          </a:stretch>
        </p:blipFill>
        <p:spPr>
          <a:xfrm>
            <a:off x="9057361" y="1884305"/>
            <a:ext cx="2370981" cy="2861016"/>
          </a:xfrm>
          <a:prstGeom prst="rect">
            <a:avLst/>
          </a:prstGeom>
          <a:ln>
            <a:noFill/>
          </a:ln>
          <a:effectLst>
            <a:softEdge rad="112500"/>
          </a:effectLst>
        </p:spPr>
      </p:pic>
    </p:spTree>
    <p:extLst>
      <p:ext uri="{BB962C8B-B14F-4D97-AF65-F5344CB8AC3E}">
        <p14:creationId xmlns:p14="http://schemas.microsoft.com/office/powerpoint/2010/main" val="3445952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860" y="4199486"/>
            <a:ext cx="2429125" cy="678595"/>
          </a:xfrm>
          <a:prstGeom prst="rect">
            <a:avLst/>
          </a:prstGeom>
        </p:spPr>
        <p:txBody>
          <a:bodyPr vert="horz" wrap="square" lIns="0" tIns="7314" rIns="0" bIns="0" rtlCol="0">
            <a:spAutoFit/>
          </a:bodyPr>
          <a:lstStyle/>
          <a:p>
            <a:pPr marL="7314" marR="3079" algn="ctr" defTabSz="1218866">
              <a:lnSpc>
                <a:spcPct val="100800"/>
              </a:lnSpc>
              <a:spcBef>
                <a:spcPts val="57"/>
              </a:spcBef>
              <a:defRPr/>
            </a:pPr>
            <a:r>
              <a:rPr lang="en-US" sz="2153" spc="3" dirty="0">
                <a:solidFill>
                  <a:srgbClr val="FFFFFF"/>
                </a:solidFill>
                <a:latin typeface="Arial Black"/>
                <a:cs typeface="Arial Black"/>
              </a:rPr>
              <a:t>PROMOTIONS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pic>
        <p:nvPicPr>
          <p:cNvPr id="4" name="Picture 3">
            <a:extLst>
              <a:ext uri="{FF2B5EF4-FFF2-40B4-BE49-F238E27FC236}">
                <a16:creationId xmlns:a16="http://schemas.microsoft.com/office/drawing/2014/main" id="{65CB10EA-EA48-8B72-1932-612FE0CF0E55}"/>
              </a:ext>
            </a:extLst>
          </p:cNvPr>
          <p:cNvPicPr>
            <a:picLocks noChangeAspect="1"/>
          </p:cNvPicPr>
          <p:nvPr/>
        </p:nvPicPr>
        <p:blipFill>
          <a:blip r:embed="rId3"/>
          <a:stretch>
            <a:fillRect/>
          </a:stretch>
        </p:blipFill>
        <p:spPr>
          <a:xfrm>
            <a:off x="0" y="1"/>
            <a:ext cx="12192000" cy="1344246"/>
          </a:xfrm>
          <a:prstGeom prst="rect">
            <a:avLst/>
          </a:prstGeom>
        </p:spPr>
      </p:pic>
      <p:sp>
        <p:nvSpPr>
          <p:cNvPr id="5" name="TextBox 4">
            <a:extLst>
              <a:ext uri="{FF2B5EF4-FFF2-40B4-BE49-F238E27FC236}">
                <a16:creationId xmlns:a16="http://schemas.microsoft.com/office/drawing/2014/main" id="{DA67F7D4-4CE2-3834-9AE4-466E91722B3D}"/>
              </a:ext>
            </a:extLst>
          </p:cNvPr>
          <p:cNvSpPr txBox="1"/>
          <p:nvPr/>
        </p:nvSpPr>
        <p:spPr>
          <a:xfrm>
            <a:off x="0" y="1413063"/>
            <a:ext cx="11967577" cy="4031873"/>
          </a:xfrm>
          <a:prstGeom prst="rect">
            <a:avLst/>
          </a:prstGeom>
          <a:noFill/>
        </p:spPr>
        <p:txBody>
          <a:bodyPr wrap="square" rtlCol="0">
            <a:spAutoFit/>
          </a:bodyPr>
          <a:lstStyle/>
          <a:p>
            <a:r>
              <a:rPr lang="en-US" sz="2000" b="1" dirty="0">
                <a:latin typeface="+mn-lt"/>
              </a:rPr>
              <a:t>Certifications</a:t>
            </a:r>
          </a:p>
          <a:p>
            <a:pPr marL="228600" indent="-228600">
              <a:buFont typeface="Arial" panose="020B0604020202020204" pitchFamily="34" charset="0"/>
              <a:buChar char="•"/>
            </a:pPr>
            <a:endParaRPr lang="en-US" sz="2000" b="1" dirty="0"/>
          </a:p>
          <a:p>
            <a:pPr marL="347472" indent="-347472">
              <a:buFont typeface="Arial" panose="020B0604020202020204" pitchFamily="34" charset="0"/>
              <a:buChar char="•"/>
            </a:pPr>
            <a:r>
              <a:rPr lang="en-US" b="1" dirty="0">
                <a:latin typeface="+mn-lt"/>
              </a:rPr>
              <a:t>Mail Design Professional – </a:t>
            </a:r>
            <a:r>
              <a:rPr lang="en-US" dirty="0">
                <a:latin typeface="+mn-lt"/>
              </a:rPr>
              <a:t>P</a:t>
            </a:r>
            <a:r>
              <a:rPr lang="en-US" dirty="0">
                <a:effectLst/>
                <a:latin typeface="+mn-lt"/>
                <a:ea typeface="Times New Roman" panose="02020603050405020304" pitchFamily="18" charset="0"/>
              </a:rPr>
              <a:t>rovides in-depth training on postal standards related to designing eye catching letter and flat mail to facilitate processing on high-speed automation equipment while maximizing cost effectiveness and reducing processing delays. All workshops will be held on Tuesday and Wednesday. Two-year Certification.</a:t>
            </a:r>
            <a:endParaRPr lang="en-US" b="1" dirty="0">
              <a:latin typeface="+mn-lt"/>
            </a:endParaRPr>
          </a:p>
          <a:p>
            <a:pPr marL="347472" indent="-347472">
              <a:buFont typeface="Arial" panose="020B0604020202020204" pitchFamily="34" charset="0"/>
              <a:buChar char="•"/>
            </a:pPr>
            <a:endParaRPr lang="en-US" b="1" dirty="0">
              <a:latin typeface="+mn-lt"/>
            </a:endParaRPr>
          </a:p>
          <a:p>
            <a:pPr marL="347472" indent="-347472">
              <a:buFont typeface="Arial" panose="020B0604020202020204" pitchFamily="34" charset="0"/>
              <a:buChar char="•"/>
            </a:pPr>
            <a:r>
              <a:rPr lang="en-US" b="1" dirty="0">
                <a:latin typeface="+mn-lt"/>
              </a:rPr>
              <a:t>Direct Mail Marketing – </a:t>
            </a:r>
            <a:r>
              <a:rPr lang="en-US" dirty="0">
                <a:latin typeface="+mn-lt"/>
              </a:rPr>
              <a:t>E</a:t>
            </a:r>
            <a:r>
              <a:rPr lang="en-US" dirty="0">
                <a:effectLst/>
                <a:latin typeface="+mn-lt"/>
                <a:ea typeface="Times New Roman" panose="02020603050405020304" pitchFamily="18" charset="0"/>
              </a:rPr>
              <a:t>xplore the customer journey and how you can tailor your direct mail to stand out amongst other messaging. All workshops will be held all four days. Attend 7 workshops. Credly badge.</a:t>
            </a:r>
            <a:endParaRPr lang="en-US" b="1" dirty="0">
              <a:latin typeface="+mn-lt"/>
            </a:endParaRPr>
          </a:p>
          <a:p>
            <a:pPr marL="347472" indent="-347472">
              <a:buFont typeface="Arial" panose="020B0604020202020204" pitchFamily="34" charset="0"/>
              <a:buChar char="•"/>
            </a:pPr>
            <a:endParaRPr lang="en-US" b="1" dirty="0">
              <a:latin typeface="+mn-lt"/>
            </a:endParaRPr>
          </a:p>
          <a:p>
            <a:pPr marL="347472" indent="-347472">
              <a:buFont typeface="Arial" panose="020B0604020202020204" pitchFamily="34" charset="0"/>
              <a:buChar char="•"/>
            </a:pPr>
            <a:r>
              <a:rPr lang="en-US" b="1" dirty="0">
                <a:latin typeface="+mn-lt"/>
              </a:rPr>
              <a:t>Mail Center Manager – </a:t>
            </a:r>
            <a:r>
              <a:rPr lang="en-US" dirty="0">
                <a:latin typeface="+mn-lt"/>
              </a:rPr>
              <a:t>W</a:t>
            </a:r>
            <a:r>
              <a:rPr lang="en-US" dirty="0">
                <a:effectLst/>
                <a:latin typeface="+mn-lt"/>
                <a:ea typeface="Times New Roman" panose="02020603050405020304" pitchFamily="18" charset="0"/>
              </a:rPr>
              <a:t>ill teach you the valuable skills needed to manage more effectively, boost productivity, and cut costs. All workshops will be held on Wednesday. Attend 5 workshops. Credly badge.</a:t>
            </a:r>
          </a:p>
          <a:p>
            <a:pPr marL="347472" indent="-347472">
              <a:buFont typeface="Arial" panose="020B0604020202020204" pitchFamily="34" charset="0"/>
              <a:buChar char="•"/>
            </a:pPr>
            <a:endParaRPr lang="en-US" b="1" dirty="0">
              <a:latin typeface="+mn-lt"/>
            </a:endParaRPr>
          </a:p>
          <a:p>
            <a:pPr marL="347472" indent="-347472">
              <a:buFont typeface="Arial" panose="020B0604020202020204" pitchFamily="34" charset="0"/>
              <a:buChar char="•"/>
            </a:pPr>
            <a:r>
              <a:rPr lang="en-US" b="1" dirty="0">
                <a:latin typeface="+mn-lt"/>
              </a:rPr>
              <a:t>Credly Badge – </a:t>
            </a:r>
            <a:r>
              <a:rPr lang="en-US" dirty="0">
                <a:latin typeface="+mn-lt"/>
              </a:rPr>
              <a:t>Digital credential that recognizes achievement</a:t>
            </a:r>
          </a:p>
        </p:txBody>
      </p:sp>
      <p:pic>
        <p:nvPicPr>
          <p:cNvPr id="1026" name="Picture 1">
            <a:extLst>
              <a:ext uri="{FF2B5EF4-FFF2-40B4-BE49-F238E27FC236}">
                <a16:creationId xmlns:a16="http://schemas.microsoft.com/office/drawing/2014/main" id="{7CE3DD47-7FCD-E373-1A2D-B1F43F43E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509" y="5127535"/>
            <a:ext cx="2497760" cy="86536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62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860" y="4199486"/>
            <a:ext cx="2429125" cy="678595"/>
          </a:xfrm>
          <a:prstGeom prst="rect">
            <a:avLst/>
          </a:prstGeom>
        </p:spPr>
        <p:txBody>
          <a:bodyPr vert="horz" wrap="square" lIns="0" tIns="7314" rIns="0" bIns="0" rtlCol="0">
            <a:spAutoFit/>
          </a:bodyPr>
          <a:lstStyle/>
          <a:p>
            <a:pPr marL="7314" marR="3079" algn="ctr" defTabSz="1218866">
              <a:lnSpc>
                <a:spcPct val="100800"/>
              </a:lnSpc>
              <a:spcBef>
                <a:spcPts val="57"/>
              </a:spcBef>
              <a:defRPr/>
            </a:pPr>
            <a:r>
              <a:rPr lang="en-US" sz="2153" spc="3" dirty="0">
                <a:solidFill>
                  <a:srgbClr val="FFFFFF"/>
                </a:solidFill>
                <a:latin typeface="Arial Black"/>
                <a:cs typeface="Arial Black"/>
              </a:rPr>
              <a:t>PROMOTIONS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pic>
        <p:nvPicPr>
          <p:cNvPr id="4" name="Picture 3">
            <a:extLst>
              <a:ext uri="{FF2B5EF4-FFF2-40B4-BE49-F238E27FC236}">
                <a16:creationId xmlns:a16="http://schemas.microsoft.com/office/drawing/2014/main" id="{65CB10EA-EA48-8B72-1932-612FE0CF0E55}"/>
              </a:ext>
            </a:extLst>
          </p:cNvPr>
          <p:cNvPicPr>
            <a:picLocks noChangeAspect="1"/>
          </p:cNvPicPr>
          <p:nvPr/>
        </p:nvPicPr>
        <p:blipFill>
          <a:blip r:embed="rId3"/>
          <a:stretch>
            <a:fillRect/>
          </a:stretch>
        </p:blipFill>
        <p:spPr>
          <a:xfrm>
            <a:off x="0" y="1"/>
            <a:ext cx="12192000" cy="1344246"/>
          </a:xfrm>
          <a:prstGeom prst="rect">
            <a:avLst/>
          </a:prstGeom>
        </p:spPr>
      </p:pic>
      <p:sp>
        <p:nvSpPr>
          <p:cNvPr id="7" name="TextBox 6">
            <a:extLst>
              <a:ext uri="{FF2B5EF4-FFF2-40B4-BE49-F238E27FC236}">
                <a16:creationId xmlns:a16="http://schemas.microsoft.com/office/drawing/2014/main" id="{3EB4F1DD-F540-D175-B8F4-26AEA2B687AB}"/>
              </a:ext>
            </a:extLst>
          </p:cNvPr>
          <p:cNvSpPr txBox="1"/>
          <p:nvPr/>
        </p:nvSpPr>
        <p:spPr>
          <a:xfrm>
            <a:off x="151218" y="1472550"/>
            <a:ext cx="11889564" cy="1497269"/>
          </a:xfrm>
          <a:prstGeom prst="rect">
            <a:avLst/>
          </a:prstGeom>
          <a:noFill/>
        </p:spPr>
        <p:txBody>
          <a:bodyPr wrap="square" rtlCol="0">
            <a:spAutoFit/>
          </a:bodyPr>
          <a:lstStyle/>
          <a:p>
            <a:pPr algn="ctr" defTabSz="914171">
              <a:defRPr/>
            </a:pPr>
            <a:r>
              <a:rPr lang="en-US" sz="2000" b="1" dirty="0">
                <a:latin typeface="Arial" panose="020B0604020202020204" pitchFamily="34" charset="0"/>
                <a:cs typeface="Arial" panose="020B0604020202020204" pitchFamily="34" charset="0"/>
              </a:rPr>
              <a:t>Mark Fallon</a:t>
            </a:r>
          </a:p>
          <a:p>
            <a:pPr algn="ctr" defTabSz="914171">
              <a:defRPr/>
            </a:pPr>
            <a:r>
              <a:rPr lang="en-US" sz="2000" b="1" dirty="0">
                <a:latin typeface="Arial" panose="020B0604020202020204" pitchFamily="34" charset="0"/>
                <a:cs typeface="Arial" panose="020B0604020202020204" pitchFamily="34" charset="0"/>
              </a:rPr>
              <a:t>Member of the Greater Boston PCC</a:t>
            </a:r>
          </a:p>
          <a:p>
            <a:pPr algn="ctr" defTabSz="914171">
              <a:defRPr/>
            </a:pPr>
            <a:r>
              <a:rPr lang="en-US" sz="2000" b="1" dirty="0">
                <a:latin typeface="Arial" panose="020B0604020202020204" pitchFamily="34" charset="0"/>
                <a:cs typeface="Arial" panose="020B0604020202020204" pitchFamily="34" charset="0"/>
              </a:rPr>
              <a:t>President, The Berkshire Company</a:t>
            </a:r>
          </a:p>
          <a:p>
            <a:pPr defTabSz="914171">
              <a:lnSpc>
                <a:spcPct val="150000"/>
              </a:lnSpc>
              <a:spcBef>
                <a:spcPts val="600"/>
              </a:spcBef>
              <a:spcAft>
                <a:spcPts val="600"/>
              </a:spcAft>
              <a:defRPr/>
            </a:pPr>
            <a:endParaRPr lang="en-US" sz="2000" dirty="0">
              <a:latin typeface="Arial" panose="020B0604020202020204" pitchFamily="34" charset="0"/>
              <a:cs typeface="Arial" panose="020B0604020202020204" pitchFamily="34" charset="0"/>
            </a:endParaRPr>
          </a:p>
        </p:txBody>
      </p:sp>
      <p:pic>
        <p:nvPicPr>
          <p:cNvPr id="10" name="Picture 9" descr="A person in a suit and tie standing in front of a crowd&#10;&#10;Description automatically generated">
            <a:extLst>
              <a:ext uri="{FF2B5EF4-FFF2-40B4-BE49-F238E27FC236}">
                <a16:creationId xmlns:a16="http://schemas.microsoft.com/office/drawing/2014/main" id="{81C1A33C-1BA9-06AB-BBFE-BC55E8C76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779" y="2810721"/>
            <a:ext cx="4495361" cy="2998406"/>
          </a:xfrm>
          <a:prstGeom prst="rect">
            <a:avLst/>
          </a:prstGeom>
          <a:ln>
            <a:noFill/>
          </a:ln>
          <a:effectLst>
            <a:softEdge rad="112500"/>
          </a:effectLst>
        </p:spPr>
      </p:pic>
      <p:pic>
        <p:nvPicPr>
          <p:cNvPr id="5" name="Picture 4">
            <a:extLst>
              <a:ext uri="{FF2B5EF4-FFF2-40B4-BE49-F238E27FC236}">
                <a16:creationId xmlns:a16="http://schemas.microsoft.com/office/drawing/2014/main" id="{C7CF25BD-F3D1-B35A-B364-9EEE7A9BFE73}"/>
              </a:ext>
            </a:extLst>
          </p:cNvPr>
          <p:cNvPicPr>
            <a:picLocks noChangeAspect="1"/>
          </p:cNvPicPr>
          <p:nvPr/>
        </p:nvPicPr>
        <p:blipFill>
          <a:blip r:embed="rId5"/>
          <a:stretch>
            <a:fillRect/>
          </a:stretch>
        </p:blipFill>
        <p:spPr>
          <a:xfrm>
            <a:off x="991493" y="2838149"/>
            <a:ext cx="5206425" cy="2811880"/>
          </a:xfrm>
          <a:prstGeom prst="rect">
            <a:avLst/>
          </a:prstGeom>
          <a:ln>
            <a:noFill/>
          </a:ln>
          <a:effectLst>
            <a:softEdge rad="112500"/>
          </a:effectLst>
        </p:spPr>
      </p:pic>
    </p:spTree>
    <p:extLst>
      <p:ext uri="{BB962C8B-B14F-4D97-AF65-F5344CB8AC3E}">
        <p14:creationId xmlns:p14="http://schemas.microsoft.com/office/powerpoint/2010/main" val="897704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860" y="4199486"/>
            <a:ext cx="2429125" cy="678595"/>
          </a:xfrm>
          <a:prstGeom prst="rect">
            <a:avLst/>
          </a:prstGeom>
        </p:spPr>
        <p:txBody>
          <a:bodyPr vert="horz" wrap="square" lIns="0" tIns="7314" rIns="0" bIns="0" rtlCol="0">
            <a:spAutoFit/>
          </a:bodyPr>
          <a:lstStyle/>
          <a:p>
            <a:pPr marL="7314" marR="3079" algn="ctr" defTabSz="1218866">
              <a:lnSpc>
                <a:spcPct val="100800"/>
              </a:lnSpc>
              <a:spcBef>
                <a:spcPts val="57"/>
              </a:spcBef>
              <a:defRPr/>
            </a:pPr>
            <a:r>
              <a:rPr lang="en-US" sz="2153" spc="3" dirty="0">
                <a:solidFill>
                  <a:srgbClr val="FFFFFF"/>
                </a:solidFill>
                <a:latin typeface="Arial Black"/>
                <a:cs typeface="Arial Black"/>
              </a:rPr>
              <a:t>PROMOTIONS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pic>
        <p:nvPicPr>
          <p:cNvPr id="4" name="Picture 3">
            <a:extLst>
              <a:ext uri="{FF2B5EF4-FFF2-40B4-BE49-F238E27FC236}">
                <a16:creationId xmlns:a16="http://schemas.microsoft.com/office/drawing/2014/main" id="{65CB10EA-EA48-8B72-1932-612FE0CF0E55}"/>
              </a:ext>
            </a:extLst>
          </p:cNvPr>
          <p:cNvPicPr>
            <a:picLocks noChangeAspect="1"/>
          </p:cNvPicPr>
          <p:nvPr/>
        </p:nvPicPr>
        <p:blipFill>
          <a:blip r:embed="rId3"/>
          <a:stretch>
            <a:fillRect/>
          </a:stretch>
        </p:blipFill>
        <p:spPr>
          <a:xfrm>
            <a:off x="0" y="1"/>
            <a:ext cx="12192000" cy="1344246"/>
          </a:xfrm>
          <a:prstGeom prst="rect">
            <a:avLst/>
          </a:prstGeom>
        </p:spPr>
      </p:pic>
      <p:sp>
        <p:nvSpPr>
          <p:cNvPr id="7" name="TextBox 6">
            <a:extLst>
              <a:ext uri="{FF2B5EF4-FFF2-40B4-BE49-F238E27FC236}">
                <a16:creationId xmlns:a16="http://schemas.microsoft.com/office/drawing/2014/main" id="{3EB4F1DD-F540-D175-B8F4-26AEA2B687AB}"/>
              </a:ext>
            </a:extLst>
          </p:cNvPr>
          <p:cNvSpPr txBox="1"/>
          <p:nvPr/>
        </p:nvSpPr>
        <p:spPr>
          <a:xfrm>
            <a:off x="0" y="1244210"/>
            <a:ext cx="11889564" cy="5421421"/>
          </a:xfrm>
          <a:prstGeom prst="rect">
            <a:avLst/>
          </a:prstGeom>
          <a:noFill/>
        </p:spPr>
        <p:txBody>
          <a:bodyPr wrap="square" rtlCol="0">
            <a:spAutoFit/>
          </a:bodyPr>
          <a:lstStyle/>
          <a:p>
            <a:pPr defTabSz="914171">
              <a:lnSpc>
                <a:spcPct val="150000"/>
              </a:lnSpc>
              <a:spcBef>
                <a:spcPts val="600"/>
              </a:spcBef>
              <a:spcAft>
                <a:spcPts val="600"/>
              </a:spcAft>
              <a:defRPr/>
            </a:pPr>
            <a:r>
              <a:rPr lang="en-US" sz="2000" b="1" dirty="0">
                <a:latin typeface="Arial" panose="020B0604020202020204" pitchFamily="34" charset="0"/>
                <a:cs typeface="Arial" panose="020B0604020202020204" pitchFamily="34" charset="0"/>
              </a:rPr>
              <a:t>Mail Center Manager Certification</a:t>
            </a:r>
          </a:p>
          <a:p>
            <a:pPr defTabSz="914171">
              <a:defRPr/>
            </a:pPr>
            <a:r>
              <a:rPr lang="en-US" sz="2000" dirty="0">
                <a:latin typeface="+mn-lt"/>
              </a:rPr>
              <a:t>W</a:t>
            </a:r>
            <a:r>
              <a:rPr lang="en-US" sz="2000" dirty="0">
                <a:effectLst/>
                <a:latin typeface="+mn-lt"/>
                <a:ea typeface="Times New Roman" panose="02020603050405020304" pitchFamily="18" charset="0"/>
              </a:rPr>
              <a:t>ill teach you the valuable skills needed to manage more effectively, boost productivity, and cut costs. All workshops will be held on Wednesday. Attend 5 workshops. Credly badge</a:t>
            </a:r>
            <a:endParaRPr lang="en-US" sz="2000" b="1" dirty="0">
              <a:latin typeface="Arial" panose="020B0604020202020204" pitchFamily="34" charset="0"/>
              <a:cs typeface="Arial" panose="020B0604020202020204" pitchFamily="34" charset="0"/>
            </a:endParaRPr>
          </a:p>
          <a:p>
            <a:pPr marL="285750" indent="-285750" defTabSz="914171">
              <a:lnSpc>
                <a:spcPct val="150000"/>
              </a:lnSpc>
              <a:spcBef>
                <a:spcPts val="600"/>
              </a:spcBef>
              <a:spcAft>
                <a:spcPts val="60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Wednesday, June 5</a:t>
            </a:r>
          </a:p>
          <a:p>
            <a:pPr marL="285750" indent="-285750" defTabSz="914171">
              <a:lnSpc>
                <a:spcPct val="150000"/>
              </a:lnSpc>
              <a:spcBef>
                <a:spcPts val="600"/>
              </a:spcBef>
              <a:spcAft>
                <a:spcPts val="60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Period 11   Grow Through the Power of Connections</a:t>
            </a:r>
          </a:p>
          <a:p>
            <a:pPr marL="285750" indent="-285750" defTabSz="914171">
              <a:lnSpc>
                <a:spcPct val="150000"/>
              </a:lnSpc>
              <a:spcBef>
                <a:spcPts val="600"/>
              </a:spcBef>
              <a:spcAft>
                <a:spcPts val="60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Period 12   Grow Through Expanding Your Team</a:t>
            </a:r>
          </a:p>
          <a:p>
            <a:pPr marL="285750" indent="-285750" defTabSz="914171">
              <a:lnSpc>
                <a:spcPct val="150000"/>
              </a:lnSpc>
              <a:spcBef>
                <a:spcPts val="600"/>
              </a:spcBef>
              <a:spcAft>
                <a:spcPts val="60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Period 13   Grow and Add Value to Your Employer</a:t>
            </a:r>
          </a:p>
          <a:p>
            <a:pPr marL="285750" indent="-285750" defTabSz="914171">
              <a:lnSpc>
                <a:spcPct val="150000"/>
              </a:lnSpc>
              <a:spcBef>
                <a:spcPts val="600"/>
              </a:spcBef>
              <a:spcAft>
                <a:spcPts val="60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Period 14   Grow Through Self-Branding</a:t>
            </a:r>
          </a:p>
          <a:p>
            <a:pPr marL="285750" indent="-285750" defTabSz="914171">
              <a:lnSpc>
                <a:spcPct val="150000"/>
              </a:lnSpc>
              <a:spcBef>
                <a:spcPts val="600"/>
              </a:spcBef>
              <a:spcAft>
                <a:spcPts val="60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Period 15   Grow Through Self-Actualization</a:t>
            </a:r>
          </a:p>
          <a:p>
            <a:pPr defTabSz="914171">
              <a:lnSpc>
                <a:spcPct val="150000"/>
              </a:lnSpc>
              <a:spcBef>
                <a:spcPts val="600"/>
              </a:spcBef>
              <a:spcAft>
                <a:spcPts val="600"/>
              </a:spcAft>
              <a:defRPr/>
            </a:pPr>
            <a:endParaRPr lang="en-US" sz="2000" dirty="0">
              <a:latin typeface="Arial" panose="020B0604020202020204" pitchFamily="34" charset="0"/>
              <a:cs typeface="Arial" panose="020B0604020202020204" pitchFamily="34" charset="0"/>
            </a:endParaRPr>
          </a:p>
        </p:txBody>
      </p:sp>
      <p:pic>
        <p:nvPicPr>
          <p:cNvPr id="5" name="Picture 4" descr="A group of people raising their hands&#10;&#10;Description automatically generated">
            <a:extLst>
              <a:ext uri="{FF2B5EF4-FFF2-40B4-BE49-F238E27FC236}">
                <a16:creationId xmlns:a16="http://schemas.microsoft.com/office/drawing/2014/main" id="{D302FCAE-2156-EF22-33BA-670FC10C8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904" y="2909241"/>
            <a:ext cx="5373666" cy="2947786"/>
          </a:xfrm>
          <a:prstGeom prst="rect">
            <a:avLst/>
          </a:prstGeom>
        </p:spPr>
      </p:pic>
    </p:spTree>
    <p:extLst>
      <p:ext uri="{BB962C8B-B14F-4D97-AF65-F5344CB8AC3E}">
        <p14:creationId xmlns:p14="http://schemas.microsoft.com/office/powerpoint/2010/main" val="3479036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15893-27B1-C262-8B08-E932102AF2CF}"/>
              </a:ext>
            </a:extLst>
          </p:cNvPr>
          <p:cNvPicPr>
            <a:picLocks noChangeAspect="1"/>
          </p:cNvPicPr>
          <p:nvPr/>
        </p:nvPicPr>
        <p:blipFill>
          <a:blip r:embed="rId3"/>
          <a:stretch>
            <a:fillRect/>
          </a:stretch>
        </p:blipFill>
        <p:spPr>
          <a:xfrm>
            <a:off x="0" y="1"/>
            <a:ext cx="12192000" cy="1344246"/>
          </a:xfrm>
          <a:prstGeom prst="rect">
            <a:avLst/>
          </a:prstGeom>
        </p:spPr>
      </p:pic>
      <p:pic>
        <p:nvPicPr>
          <p:cNvPr id="7" name="Picture 6">
            <a:extLst>
              <a:ext uri="{FF2B5EF4-FFF2-40B4-BE49-F238E27FC236}">
                <a16:creationId xmlns:a16="http://schemas.microsoft.com/office/drawing/2014/main" id="{F9D32C8B-505F-EEC7-909E-27B37B1656CB}"/>
              </a:ext>
            </a:extLst>
          </p:cNvPr>
          <p:cNvPicPr>
            <a:picLocks noChangeAspect="1"/>
          </p:cNvPicPr>
          <p:nvPr/>
        </p:nvPicPr>
        <p:blipFill>
          <a:blip r:embed="rId4"/>
          <a:stretch>
            <a:fillRect/>
          </a:stretch>
        </p:blipFill>
        <p:spPr>
          <a:xfrm>
            <a:off x="602573" y="2702241"/>
            <a:ext cx="2216827" cy="2706706"/>
          </a:xfrm>
          <a:prstGeom prst="rect">
            <a:avLst/>
          </a:prstGeom>
          <a:solidFill>
            <a:srgbClr val="FFFFFF">
              <a:shade val="85000"/>
            </a:srgbClr>
          </a:solidFill>
          <a:ln w="190500" cap="rnd">
            <a:solidFill>
              <a:srgbClr val="B9870B"/>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BB611473-9827-25DB-7A71-B9FCEB7835EE}"/>
              </a:ext>
            </a:extLst>
          </p:cNvPr>
          <p:cNvPicPr>
            <a:picLocks noChangeAspect="1"/>
          </p:cNvPicPr>
          <p:nvPr/>
        </p:nvPicPr>
        <p:blipFill>
          <a:blip r:embed="rId5"/>
          <a:stretch>
            <a:fillRect/>
          </a:stretch>
        </p:blipFill>
        <p:spPr>
          <a:xfrm>
            <a:off x="3853345" y="3199672"/>
            <a:ext cx="4628184" cy="2162174"/>
          </a:xfrm>
          <a:prstGeom prst="rect">
            <a:avLst/>
          </a:prstGeom>
          <a:solidFill>
            <a:srgbClr val="FFFFFF">
              <a:shade val="85000"/>
            </a:srgbClr>
          </a:solidFill>
          <a:ln w="190500" cap="rnd">
            <a:solidFill>
              <a:schemeClr val="bg2">
                <a:lumMod val="9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10486073-B128-707F-E429-30B2CA93D51A}"/>
              </a:ext>
            </a:extLst>
          </p:cNvPr>
          <p:cNvPicPr>
            <a:picLocks noChangeAspect="1"/>
          </p:cNvPicPr>
          <p:nvPr/>
        </p:nvPicPr>
        <p:blipFill>
          <a:blip r:embed="rId6"/>
          <a:stretch>
            <a:fillRect/>
          </a:stretch>
        </p:blipFill>
        <p:spPr>
          <a:xfrm>
            <a:off x="9515475" y="2605738"/>
            <a:ext cx="2313015" cy="2803209"/>
          </a:xfrm>
          <a:prstGeom prst="rect">
            <a:avLst/>
          </a:prstGeom>
          <a:ln w="1905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a:extLst>
              <a:ext uri="{FF2B5EF4-FFF2-40B4-BE49-F238E27FC236}">
                <a16:creationId xmlns:a16="http://schemas.microsoft.com/office/drawing/2014/main" id="{568D9A66-A700-ABD0-6B43-26FE2DEA6998}"/>
              </a:ext>
            </a:extLst>
          </p:cNvPr>
          <p:cNvSpPr txBox="1"/>
          <p:nvPr/>
        </p:nvSpPr>
        <p:spPr>
          <a:xfrm>
            <a:off x="2676525" y="1469246"/>
            <a:ext cx="6838950" cy="1107996"/>
          </a:xfrm>
          <a:prstGeom prst="rect">
            <a:avLst/>
          </a:prstGeom>
          <a:noFill/>
        </p:spPr>
        <p:txBody>
          <a:bodyPr wrap="square" rtlCol="0">
            <a:spAutoFit/>
          </a:bodyPr>
          <a:lstStyle/>
          <a:p>
            <a:pPr algn="ctr">
              <a:lnSpc>
                <a:spcPct val="100000"/>
              </a:lnSpc>
            </a:pPr>
            <a:r>
              <a:rPr lang="en-US" sz="2400" b="1" dirty="0">
                <a:solidFill>
                  <a:srgbClr val="0070C0"/>
                </a:solidFill>
              </a:rPr>
              <a:t>Welcome to </a:t>
            </a:r>
            <a:r>
              <a:rPr lang="en-US" sz="2400" b="1" dirty="0">
                <a:solidFill>
                  <a:srgbClr val="0070C0"/>
                </a:solidFill>
                <a:ea typeface="Calibri" panose="020F0502020204030204" pitchFamily="34" charset="0"/>
              </a:rPr>
              <a:t>National Postal Forum 2024 </a:t>
            </a:r>
          </a:p>
          <a:p>
            <a:pPr algn="ctr">
              <a:lnSpc>
                <a:spcPct val="100000"/>
              </a:lnSpc>
            </a:pPr>
            <a:r>
              <a:rPr lang="en-US" sz="2400" b="1" dirty="0">
                <a:solidFill>
                  <a:srgbClr val="0070C0"/>
                </a:solidFill>
                <a:ea typeface="Calibri" panose="020F0502020204030204" pitchFamily="34" charset="0"/>
              </a:rPr>
              <a:t>Overview, Benefits, Testimonies, and More</a:t>
            </a:r>
          </a:p>
          <a:p>
            <a:r>
              <a:rPr lang="en-US" dirty="0"/>
              <a:t> </a:t>
            </a:r>
          </a:p>
        </p:txBody>
      </p:sp>
    </p:spTree>
    <p:extLst>
      <p:ext uri="{BB962C8B-B14F-4D97-AF65-F5344CB8AC3E}">
        <p14:creationId xmlns:p14="http://schemas.microsoft.com/office/powerpoint/2010/main" val="3105659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860" y="4199486"/>
            <a:ext cx="2429125" cy="678595"/>
          </a:xfrm>
          <a:prstGeom prst="rect">
            <a:avLst/>
          </a:prstGeom>
        </p:spPr>
        <p:txBody>
          <a:bodyPr vert="horz" wrap="square" lIns="0" tIns="7314" rIns="0" bIns="0" rtlCol="0">
            <a:spAutoFit/>
          </a:bodyPr>
          <a:lstStyle/>
          <a:p>
            <a:pPr marL="7314" marR="3079" algn="ctr" defTabSz="1218866">
              <a:lnSpc>
                <a:spcPct val="100800"/>
              </a:lnSpc>
              <a:spcBef>
                <a:spcPts val="57"/>
              </a:spcBef>
              <a:defRPr/>
            </a:pPr>
            <a:r>
              <a:rPr lang="en-US" sz="2153" spc="3" dirty="0">
                <a:solidFill>
                  <a:srgbClr val="FFFFFF"/>
                </a:solidFill>
                <a:latin typeface="Arial Black"/>
                <a:cs typeface="Arial Black"/>
              </a:rPr>
              <a:t>PROMOTIONS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pic>
        <p:nvPicPr>
          <p:cNvPr id="2" name="Picture 1">
            <a:extLst>
              <a:ext uri="{FF2B5EF4-FFF2-40B4-BE49-F238E27FC236}">
                <a16:creationId xmlns:a16="http://schemas.microsoft.com/office/drawing/2014/main" id="{A8BD9B70-EBB7-72CF-728A-350763C549CD}"/>
              </a:ext>
            </a:extLst>
          </p:cNvPr>
          <p:cNvPicPr>
            <a:picLocks noChangeAspect="1"/>
          </p:cNvPicPr>
          <p:nvPr/>
        </p:nvPicPr>
        <p:blipFill>
          <a:blip r:embed="rId3"/>
          <a:stretch>
            <a:fillRect/>
          </a:stretch>
        </p:blipFill>
        <p:spPr>
          <a:xfrm>
            <a:off x="0" y="1"/>
            <a:ext cx="12192000" cy="1344246"/>
          </a:xfrm>
          <a:prstGeom prst="rect">
            <a:avLst/>
          </a:prstGeom>
        </p:spPr>
      </p:pic>
      <p:sp>
        <p:nvSpPr>
          <p:cNvPr id="5" name="TextBox 4">
            <a:extLst>
              <a:ext uri="{FF2B5EF4-FFF2-40B4-BE49-F238E27FC236}">
                <a16:creationId xmlns:a16="http://schemas.microsoft.com/office/drawing/2014/main" id="{6A9AE4B1-F728-FC8D-C575-F32B7C23A1F1}"/>
              </a:ext>
            </a:extLst>
          </p:cNvPr>
          <p:cNvSpPr txBox="1"/>
          <p:nvPr/>
        </p:nvSpPr>
        <p:spPr>
          <a:xfrm>
            <a:off x="65314" y="1403967"/>
            <a:ext cx="7535636" cy="2774542"/>
          </a:xfrm>
          <a:prstGeom prst="rect">
            <a:avLst/>
          </a:prstGeom>
          <a:noFill/>
        </p:spPr>
        <p:txBody>
          <a:bodyPr wrap="square" rtlCol="0">
            <a:spAutoFit/>
          </a:bodyPr>
          <a:lstStyle/>
          <a:p>
            <a:pPr defTabSz="914171">
              <a:lnSpc>
                <a:spcPct val="150000"/>
              </a:lnSpc>
              <a:spcBef>
                <a:spcPts val="600"/>
              </a:spcBef>
              <a:spcAft>
                <a:spcPts val="600"/>
              </a:spcAft>
              <a:defRPr/>
            </a:pPr>
            <a:r>
              <a:rPr lang="en-US" sz="2000" b="1" dirty="0">
                <a:latin typeface="Arial" panose="020B0604020202020204" pitchFamily="34" charset="0"/>
                <a:cs typeface="Arial" panose="020B0604020202020204" pitchFamily="34" charset="0"/>
              </a:rPr>
              <a:t>Hotels – Rooms available through the NPF Website</a:t>
            </a: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rPr>
              <a:t>Indianapolis Marriott Downtown</a:t>
            </a: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rPr>
              <a:t>Westin Indianapolis</a:t>
            </a: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rPr>
              <a:t>Courtyard by Marriott</a:t>
            </a: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rPr>
              <a:t>Springhill Suites by Marriott</a:t>
            </a: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rPr>
              <a:t>Fairfield Inn &amp; Suites by Marriott</a:t>
            </a: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rPr>
              <a:t>Embassy Suites</a:t>
            </a:r>
          </a:p>
          <a:p>
            <a:pPr defTabSz="914171">
              <a:lnSpc>
                <a:spcPct val="150000"/>
              </a:lnSpc>
              <a:spcBef>
                <a:spcPts val="600"/>
              </a:spcBef>
              <a:spcAft>
                <a:spcPts val="600"/>
              </a:spcAft>
              <a:defRPr/>
            </a:pPr>
            <a:endParaRPr lang="en-US"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8C3066F-D938-A557-C4CC-70981D7F2775}"/>
              </a:ext>
            </a:extLst>
          </p:cNvPr>
          <p:cNvPicPr>
            <a:picLocks noChangeAspect="1"/>
          </p:cNvPicPr>
          <p:nvPr/>
        </p:nvPicPr>
        <p:blipFill>
          <a:blip r:embed="rId4"/>
          <a:stretch>
            <a:fillRect/>
          </a:stretch>
        </p:blipFill>
        <p:spPr>
          <a:xfrm>
            <a:off x="4037959" y="2230516"/>
            <a:ext cx="2058041" cy="1533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599082C7-207B-E220-6FB3-F2CC0ACC35B4}"/>
              </a:ext>
            </a:extLst>
          </p:cNvPr>
          <p:cNvPicPr>
            <a:picLocks noChangeAspect="1"/>
          </p:cNvPicPr>
          <p:nvPr/>
        </p:nvPicPr>
        <p:blipFill>
          <a:blip r:embed="rId5"/>
          <a:stretch>
            <a:fillRect/>
          </a:stretch>
        </p:blipFill>
        <p:spPr>
          <a:xfrm>
            <a:off x="157604" y="3881079"/>
            <a:ext cx="3119460" cy="17159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7B898E39-7E0B-1442-77BD-24898C5FFD13}"/>
              </a:ext>
            </a:extLst>
          </p:cNvPr>
          <p:cNvPicPr>
            <a:picLocks noChangeAspect="1"/>
          </p:cNvPicPr>
          <p:nvPr/>
        </p:nvPicPr>
        <p:blipFill>
          <a:blip r:embed="rId6"/>
          <a:stretch>
            <a:fillRect/>
          </a:stretch>
        </p:blipFill>
        <p:spPr>
          <a:xfrm>
            <a:off x="9210060" y="1608365"/>
            <a:ext cx="2916626" cy="1609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BD74EEF1-BEC9-487C-3780-8FBF4E475E4D}"/>
              </a:ext>
            </a:extLst>
          </p:cNvPr>
          <p:cNvPicPr>
            <a:picLocks noChangeAspect="1"/>
          </p:cNvPicPr>
          <p:nvPr/>
        </p:nvPicPr>
        <p:blipFill>
          <a:blip r:embed="rId7"/>
          <a:stretch>
            <a:fillRect/>
          </a:stretch>
        </p:blipFill>
        <p:spPr>
          <a:xfrm>
            <a:off x="9118610" y="4204686"/>
            <a:ext cx="3008076" cy="1799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F3A93525-B634-6268-2AF7-0EAB3D06E77E}"/>
              </a:ext>
            </a:extLst>
          </p:cNvPr>
          <p:cNvPicPr>
            <a:picLocks noChangeAspect="1"/>
          </p:cNvPicPr>
          <p:nvPr/>
        </p:nvPicPr>
        <p:blipFill>
          <a:blip r:embed="rId8"/>
          <a:stretch>
            <a:fillRect/>
          </a:stretch>
        </p:blipFill>
        <p:spPr>
          <a:xfrm>
            <a:off x="3600895" y="4279739"/>
            <a:ext cx="2547245" cy="1462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84485771-884A-27E6-8413-8CA2CFE2476B}"/>
              </a:ext>
            </a:extLst>
          </p:cNvPr>
          <p:cNvPicPr>
            <a:picLocks noChangeAspect="1"/>
          </p:cNvPicPr>
          <p:nvPr/>
        </p:nvPicPr>
        <p:blipFill>
          <a:blip r:embed="rId9"/>
          <a:stretch>
            <a:fillRect/>
          </a:stretch>
        </p:blipFill>
        <p:spPr>
          <a:xfrm>
            <a:off x="6471972" y="2011514"/>
            <a:ext cx="2543175"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9835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87860" y="4199486"/>
            <a:ext cx="2429125" cy="678595"/>
          </a:xfrm>
          <a:prstGeom prst="rect">
            <a:avLst/>
          </a:prstGeom>
        </p:spPr>
        <p:txBody>
          <a:bodyPr vert="horz" wrap="square" lIns="0" tIns="7314" rIns="0" bIns="0" rtlCol="0">
            <a:spAutoFit/>
          </a:bodyPr>
          <a:lstStyle/>
          <a:p>
            <a:pPr marL="7314" marR="3079" algn="ctr" defTabSz="1218866">
              <a:lnSpc>
                <a:spcPct val="100800"/>
              </a:lnSpc>
              <a:spcBef>
                <a:spcPts val="57"/>
              </a:spcBef>
              <a:defRPr/>
            </a:pPr>
            <a:r>
              <a:rPr lang="en-US" sz="2153" spc="3" dirty="0">
                <a:solidFill>
                  <a:srgbClr val="FFFFFF"/>
                </a:solidFill>
                <a:latin typeface="Arial Black"/>
                <a:cs typeface="Arial Black"/>
              </a:rPr>
              <a:t>PROMOTIONS</a:t>
            </a:r>
          </a:p>
          <a:p>
            <a:pPr marL="7314" marR="3079" algn="ctr" defTabSz="1218866">
              <a:lnSpc>
                <a:spcPct val="100800"/>
              </a:lnSpc>
              <a:spcBef>
                <a:spcPts val="57"/>
              </a:spcBef>
              <a:defRPr/>
            </a:pPr>
            <a:r>
              <a:rPr lang="en-US" sz="2153" spc="3" dirty="0">
                <a:solidFill>
                  <a:srgbClr val="FFFFFF"/>
                </a:solidFill>
                <a:latin typeface="Arial Black"/>
                <a:cs typeface="Arial Black"/>
              </a:rPr>
              <a:t>UPDATES</a:t>
            </a:r>
            <a:endParaRPr sz="2153" dirty="0">
              <a:solidFill>
                <a:prstClr val="black"/>
              </a:solidFill>
              <a:latin typeface="Arial Black"/>
              <a:cs typeface="Arial Black"/>
            </a:endParaRPr>
          </a:p>
        </p:txBody>
      </p:sp>
      <p:pic>
        <p:nvPicPr>
          <p:cNvPr id="4" name="Picture 3">
            <a:extLst>
              <a:ext uri="{FF2B5EF4-FFF2-40B4-BE49-F238E27FC236}">
                <a16:creationId xmlns:a16="http://schemas.microsoft.com/office/drawing/2014/main" id="{65CB10EA-EA48-8B72-1932-612FE0CF0E55}"/>
              </a:ext>
            </a:extLst>
          </p:cNvPr>
          <p:cNvPicPr>
            <a:picLocks noChangeAspect="1"/>
          </p:cNvPicPr>
          <p:nvPr/>
        </p:nvPicPr>
        <p:blipFill>
          <a:blip r:embed="rId3"/>
          <a:stretch>
            <a:fillRect/>
          </a:stretch>
        </p:blipFill>
        <p:spPr>
          <a:xfrm>
            <a:off x="0" y="1"/>
            <a:ext cx="12192000" cy="1344246"/>
          </a:xfrm>
          <a:prstGeom prst="rect">
            <a:avLst/>
          </a:prstGeom>
        </p:spPr>
      </p:pic>
      <p:pic>
        <p:nvPicPr>
          <p:cNvPr id="15" name="Picture 14">
            <a:extLst>
              <a:ext uri="{FF2B5EF4-FFF2-40B4-BE49-F238E27FC236}">
                <a16:creationId xmlns:a16="http://schemas.microsoft.com/office/drawing/2014/main" id="{34B7925E-C751-3866-E6A3-A62835D6A912}"/>
              </a:ext>
            </a:extLst>
          </p:cNvPr>
          <p:cNvPicPr>
            <a:picLocks noChangeAspect="1"/>
          </p:cNvPicPr>
          <p:nvPr/>
        </p:nvPicPr>
        <p:blipFill>
          <a:blip r:embed="rId4"/>
          <a:stretch>
            <a:fillRect/>
          </a:stretch>
        </p:blipFill>
        <p:spPr>
          <a:xfrm>
            <a:off x="3688307" y="3281166"/>
            <a:ext cx="5215128" cy="1908255"/>
          </a:xfrm>
          <a:prstGeom prst="rect">
            <a:avLst/>
          </a:prstGeom>
        </p:spPr>
      </p:pic>
      <p:sp>
        <p:nvSpPr>
          <p:cNvPr id="6" name="TextBox 5">
            <a:extLst>
              <a:ext uri="{FF2B5EF4-FFF2-40B4-BE49-F238E27FC236}">
                <a16:creationId xmlns:a16="http://schemas.microsoft.com/office/drawing/2014/main" id="{09FC5425-8C2B-CB5A-AC1D-5E0B4F036827}"/>
              </a:ext>
            </a:extLst>
          </p:cNvPr>
          <p:cNvSpPr txBox="1"/>
          <p:nvPr/>
        </p:nvSpPr>
        <p:spPr>
          <a:xfrm>
            <a:off x="-386956" y="788176"/>
            <a:ext cx="12954084" cy="2492990"/>
          </a:xfrm>
          <a:prstGeom prst="rect">
            <a:avLst/>
          </a:prstGeom>
          <a:noFill/>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12950"/>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12950"/>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pitchFamily="34" charset="0"/>
                <a:ea typeface="+mn-ea"/>
                <a:cs typeface="+mn-cs"/>
              </a:rPr>
              <a:t>Registration is still open – Register at: </a:t>
            </a:r>
            <a:r>
              <a:rPr kumimoji="0" lang="en-US" b="0" i="0" u="none" strike="noStrike" kern="1200" cap="none" spc="0" normalizeH="0" baseline="0" noProof="0" dirty="0">
                <a:ln>
                  <a:noFill/>
                </a:ln>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https://npf.org</a:t>
            </a:r>
            <a:r>
              <a:rPr kumimoji="0" lang="en-US" b="0" i="0" u="none" strike="noStrike" kern="1200" cap="none" spc="0" normalizeH="0" baseline="0" noProof="0" dirty="0">
                <a:ln>
                  <a:noFill/>
                </a:ln>
                <a:effectLst/>
                <a:uLnTx/>
                <a:uFillTx/>
                <a:latin typeface="Arial" panose="020B0604020202020204" pitchFamily="34" charset="0"/>
                <a:ea typeface="+mn-ea"/>
                <a:cs typeface="+mn-cs"/>
              </a:rPr>
              <a:t> </a:t>
            </a:r>
            <a:r>
              <a:rPr kumimoji="0" lang="en-US"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mn-cs"/>
              </a:rPr>
              <a:t> </a:t>
            </a:r>
            <a:endParaRPr kumimoji="0" lang="en-US" b="0" i="0" u="none" strike="noStrike" kern="1200" cap="none" spc="0" normalizeH="0" baseline="0" noProof="0" dirty="0">
              <a:ln>
                <a:noFill/>
              </a:ln>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12950"/>
                </a:solidFill>
                <a:effectLst/>
                <a:uLnTx/>
                <a:uFillTx/>
                <a:latin typeface="Arial" panose="020B0604020202020204" pitchFamily="34" charset="0"/>
                <a:ea typeface="+mn-ea"/>
                <a:cs typeface="+mn-cs"/>
              </a:rPr>
              <a:t>Discounts are available </a:t>
            </a:r>
          </a:p>
          <a:p>
            <a:pPr marL="1257300" lvl="2" indent="-342900" eaLnBrk="0" fontAlgn="base" hangingPunct="0">
              <a:spcBef>
                <a:spcPct val="0"/>
              </a:spcBef>
              <a:spcAft>
                <a:spcPct val="0"/>
              </a:spcAft>
              <a:buFont typeface="Courier New" panose="02070309020205020404" pitchFamily="49" charset="0"/>
              <a:buChar char="o"/>
              <a:defRPr/>
            </a:pPr>
            <a:r>
              <a:rPr lang="en-US" dirty="0">
                <a:solidFill>
                  <a:srgbClr val="012950"/>
                </a:solidFill>
                <a:latin typeface="Arial" panose="020B0604020202020204" pitchFamily="34" charset="0"/>
              </a:rPr>
              <a:t>More information – </a:t>
            </a:r>
            <a:r>
              <a:rPr lang="en-US" dirty="0">
                <a:solidFill>
                  <a:srgbClr val="012950"/>
                </a:solidFill>
                <a:latin typeface="Arial" panose="020B0604020202020204" pitchFamily="34" charset="0"/>
                <a:hlinkClick r:id="rId6"/>
              </a:rPr>
              <a:t>NPFFEEDBACK@USPS.GOV</a:t>
            </a:r>
            <a:endParaRPr lang="en-US" dirty="0">
              <a:solidFill>
                <a:srgbClr val="012950"/>
              </a:solidFill>
              <a:latin typeface="Arial" panose="020B0604020202020204" pitchFamily="34" charset="0"/>
            </a:endParaRPr>
          </a:p>
          <a:p>
            <a:pPr lvl="2" eaLnBrk="0" fontAlgn="base" hangingPunct="0">
              <a:spcBef>
                <a:spcPct val="0"/>
              </a:spcBef>
              <a:spcAft>
                <a:spcPct val="0"/>
              </a:spcAft>
              <a:defRPr/>
            </a:pPr>
            <a:endParaRPr kumimoji="0" lang="en-US" sz="2000" b="0" i="0" u="none" strike="noStrike" kern="1200" cap="none" spc="0" normalizeH="0" baseline="0" noProof="0" dirty="0">
              <a:ln>
                <a:noFill/>
              </a:ln>
              <a:solidFill>
                <a:srgbClr val="012950"/>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1295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5232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F15893-27B1-C262-8B08-E932102AF2CF}"/>
              </a:ext>
            </a:extLst>
          </p:cNvPr>
          <p:cNvPicPr>
            <a:picLocks noChangeAspect="1"/>
          </p:cNvPicPr>
          <p:nvPr/>
        </p:nvPicPr>
        <p:blipFill>
          <a:blip r:embed="rId3"/>
          <a:stretch>
            <a:fillRect/>
          </a:stretch>
        </p:blipFill>
        <p:spPr>
          <a:xfrm>
            <a:off x="0" y="1"/>
            <a:ext cx="12192000" cy="1344246"/>
          </a:xfrm>
          <a:prstGeom prst="rect">
            <a:avLst/>
          </a:prstGeom>
        </p:spPr>
      </p:pic>
      <p:pic>
        <p:nvPicPr>
          <p:cNvPr id="3" name="Picture 2">
            <a:extLst>
              <a:ext uri="{FF2B5EF4-FFF2-40B4-BE49-F238E27FC236}">
                <a16:creationId xmlns:a16="http://schemas.microsoft.com/office/drawing/2014/main" id="{A5EF343A-A26B-DE91-3FBA-6E3E1C5083FD}"/>
              </a:ext>
            </a:extLst>
          </p:cNvPr>
          <p:cNvPicPr>
            <a:picLocks noChangeAspect="1"/>
          </p:cNvPicPr>
          <p:nvPr/>
        </p:nvPicPr>
        <p:blipFill>
          <a:blip r:embed="rId4"/>
          <a:stretch>
            <a:fillRect/>
          </a:stretch>
        </p:blipFill>
        <p:spPr>
          <a:xfrm>
            <a:off x="3302073" y="1931092"/>
            <a:ext cx="5587854" cy="3344403"/>
          </a:xfrm>
          <a:prstGeom prst="roundRect">
            <a:avLst>
              <a:gd name="adj" fmla="val 16667"/>
            </a:avLst>
          </a:prstGeom>
          <a:ln>
            <a:solidFill>
              <a:srgbClr val="00B0F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31422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FE7AE-5876-B88F-B08A-37C3EC302F02}"/>
              </a:ext>
            </a:extLst>
          </p:cNvPr>
          <p:cNvPicPr>
            <a:picLocks noChangeAspect="1"/>
          </p:cNvPicPr>
          <p:nvPr/>
        </p:nvPicPr>
        <p:blipFill>
          <a:blip r:embed="rId3"/>
          <a:stretch>
            <a:fillRect/>
          </a:stretch>
        </p:blipFill>
        <p:spPr>
          <a:xfrm>
            <a:off x="0" y="1"/>
            <a:ext cx="12192000" cy="1344246"/>
          </a:xfrm>
          <a:prstGeom prst="rect">
            <a:avLst/>
          </a:prstGeom>
        </p:spPr>
      </p:pic>
      <p:sp>
        <p:nvSpPr>
          <p:cNvPr id="4" name="Content Placeholder 2">
            <a:extLst>
              <a:ext uri="{FF2B5EF4-FFF2-40B4-BE49-F238E27FC236}">
                <a16:creationId xmlns:a16="http://schemas.microsoft.com/office/drawing/2014/main" id="{3F92A328-822C-FA39-0DA4-90AE42DA396F}"/>
              </a:ext>
            </a:extLst>
          </p:cNvPr>
          <p:cNvSpPr txBox="1">
            <a:spLocks/>
          </p:cNvSpPr>
          <p:nvPr/>
        </p:nvSpPr>
        <p:spPr>
          <a:xfrm>
            <a:off x="-325821" y="1486726"/>
            <a:ext cx="11769438" cy="4612857"/>
          </a:xfrm>
          <a:prstGeom prst="rect">
            <a:avLst/>
          </a:prstGeom>
        </p:spPr>
        <p:txBody>
          <a:bodyPr>
            <a:noAutofit/>
          </a:bodyPr>
          <a:lstStyle>
            <a:lvl1pPr marL="255588" indent="-255588" algn="l" rtl="0" eaLnBrk="1" fontAlgn="base" hangingPunct="1">
              <a:spcBef>
                <a:spcPts val="1350"/>
              </a:spcBef>
              <a:spcAft>
                <a:spcPct val="0"/>
              </a:spcAft>
              <a:buSzPct val="90000"/>
              <a:buFont typeface="Wingdings" panose="05000000000000000000" pitchFamily="2" charset="2"/>
              <a:buChar char="q"/>
              <a:defRPr sz="1600">
                <a:solidFill>
                  <a:schemeClr val="tx1"/>
                </a:solidFill>
                <a:latin typeface="+mn-lt"/>
                <a:ea typeface="+mn-ea"/>
                <a:cs typeface="+mn-cs"/>
              </a:defRPr>
            </a:lvl1pPr>
            <a:lvl2pPr marL="555625" indent="-212725" algn="l" rtl="0" eaLnBrk="1" fontAlgn="base" hangingPunct="1">
              <a:spcBef>
                <a:spcPts val="900"/>
              </a:spcBef>
              <a:spcAft>
                <a:spcPct val="0"/>
              </a:spcAft>
              <a:buFont typeface="Arial" panose="020B0604020202020204" pitchFamily="34" charset="0"/>
              <a:buChar char="●"/>
              <a:defRPr sz="1600">
                <a:solidFill>
                  <a:schemeClr val="tx1"/>
                </a:solidFill>
                <a:latin typeface="+mn-lt"/>
              </a:defRPr>
            </a:lvl2pPr>
            <a:lvl3pPr marL="812800" indent="-169863" algn="l" rtl="0" eaLnBrk="1" fontAlgn="base" hangingPunct="1">
              <a:spcBef>
                <a:spcPts val="675"/>
              </a:spcBef>
              <a:spcAft>
                <a:spcPct val="0"/>
              </a:spcAft>
              <a:buSzPct val="60000"/>
              <a:buFont typeface="Arial" panose="020B0604020202020204" pitchFamily="34" charset="0"/>
              <a:buChar char="•"/>
              <a:defRPr sz="1600">
                <a:solidFill>
                  <a:schemeClr val="tx1"/>
                </a:solidFill>
                <a:latin typeface="+mn-lt"/>
              </a:defRPr>
            </a:lvl3pPr>
            <a:lvl4pPr marL="1112838" indent="-169863" algn="l" rtl="0" eaLnBrk="1" fontAlgn="base" hangingPunct="1">
              <a:spcBef>
                <a:spcPts val="675"/>
              </a:spcBef>
              <a:spcAft>
                <a:spcPct val="0"/>
              </a:spcAft>
              <a:buSzPct val="125000"/>
              <a:buFont typeface="Arial" panose="020B0604020202020204" pitchFamily="34" charset="0"/>
              <a:buChar char="•"/>
              <a:defRPr sz="1600">
                <a:solidFill>
                  <a:schemeClr val="tx1"/>
                </a:solidFill>
                <a:latin typeface="+mn-lt"/>
              </a:defRPr>
            </a:lvl4pPr>
            <a:lvl5pPr marL="1455738" indent="-212725" algn="l" rtl="0" eaLnBrk="1" fontAlgn="base" hangingPunct="1">
              <a:spcBef>
                <a:spcPts val="675"/>
              </a:spcBef>
              <a:spcAft>
                <a:spcPct val="0"/>
              </a:spcAft>
              <a:buFont typeface="Arial" panose="020B0604020202020204" pitchFamily="34" charset="0"/>
              <a:buChar char="•"/>
              <a:defRPr sz="1600">
                <a:solidFill>
                  <a:schemeClr val="tx1"/>
                </a:solidFill>
                <a:latin typeface="+mn-lt"/>
              </a:defRPr>
            </a:lvl5pPr>
            <a:lvl6pPr marL="1800180" indent="-214308" algn="l" rtl="0" eaLnBrk="1" fontAlgn="base" hangingPunct="1">
              <a:spcBef>
                <a:spcPct val="10000"/>
              </a:spcBef>
              <a:spcAft>
                <a:spcPct val="0"/>
              </a:spcAft>
              <a:buClr>
                <a:srgbClr val="0040C0"/>
              </a:buClr>
              <a:buFont typeface="Wingdings" pitchFamily="2" charset="2"/>
              <a:buChar char="v"/>
              <a:defRPr sz="1500" b="1">
                <a:solidFill>
                  <a:schemeClr val="tx1"/>
                </a:solidFill>
                <a:latin typeface="+mn-lt"/>
              </a:defRPr>
            </a:lvl6pPr>
            <a:lvl7pPr marL="2143072" indent="-214308" algn="l" rtl="0" eaLnBrk="1" fontAlgn="base" hangingPunct="1">
              <a:spcBef>
                <a:spcPct val="10000"/>
              </a:spcBef>
              <a:spcAft>
                <a:spcPct val="0"/>
              </a:spcAft>
              <a:buClr>
                <a:srgbClr val="0040C0"/>
              </a:buClr>
              <a:buFont typeface="Wingdings" pitchFamily="2" charset="2"/>
              <a:buChar char="v"/>
              <a:defRPr sz="1500" b="1">
                <a:solidFill>
                  <a:schemeClr val="tx1"/>
                </a:solidFill>
                <a:latin typeface="+mn-lt"/>
              </a:defRPr>
            </a:lvl7pPr>
            <a:lvl8pPr marL="2485963" indent="-214308" algn="l" rtl="0" eaLnBrk="1" fontAlgn="base" hangingPunct="1">
              <a:spcBef>
                <a:spcPct val="10000"/>
              </a:spcBef>
              <a:spcAft>
                <a:spcPct val="0"/>
              </a:spcAft>
              <a:buClr>
                <a:srgbClr val="0040C0"/>
              </a:buClr>
              <a:buFont typeface="Wingdings" pitchFamily="2" charset="2"/>
              <a:buChar char="v"/>
              <a:defRPr sz="1500" b="1">
                <a:solidFill>
                  <a:schemeClr val="tx1"/>
                </a:solidFill>
                <a:latin typeface="+mn-lt"/>
              </a:defRPr>
            </a:lvl8pPr>
            <a:lvl9pPr marL="2828855" indent="-214308" algn="l" rtl="0" eaLnBrk="1" fontAlgn="base" hangingPunct="1">
              <a:spcBef>
                <a:spcPct val="10000"/>
              </a:spcBef>
              <a:spcAft>
                <a:spcPct val="0"/>
              </a:spcAft>
              <a:buClr>
                <a:srgbClr val="0040C0"/>
              </a:buClr>
              <a:buFont typeface="Wingdings" pitchFamily="2" charset="2"/>
              <a:buChar char="v"/>
              <a:defRPr sz="1500" b="1">
                <a:solidFill>
                  <a:schemeClr val="tx1"/>
                </a:solidFill>
                <a:latin typeface="+mn-lt"/>
              </a:defRPr>
            </a:lvl9pPr>
          </a:lstStyle>
          <a:p>
            <a:pPr marL="457200" marR="0" lvl="1" indent="0" algn="l" defTabSz="914400" rtl="0" eaLnBrk="1" fontAlgn="base" latinLnBrk="0" hangingPunct="1">
              <a:lnSpc>
                <a:spcPct val="100000"/>
              </a:lnSpc>
              <a:spcBef>
                <a:spcPts val="900"/>
              </a:spcBef>
              <a:spcAft>
                <a:spcPct val="0"/>
              </a:spcAft>
              <a:buClrTx/>
              <a:buSzTx/>
              <a:buFont typeface="Arial" panose="020B0604020202020204" pitchFamily="34" charset="0"/>
              <a:buNone/>
              <a:tabLst/>
              <a:defRPr/>
            </a:pPr>
            <a:r>
              <a:rPr lang="en-US" sz="2000" b="1" kern="0" dirty="0">
                <a:latin typeface="Arial" panose="020B0604020202020204"/>
                <a:cs typeface="Arial" panose="020B0604020202020204" pitchFamily="34" charset="0"/>
              </a:rPr>
              <a:t>National Postal Forum will be held June </a:t>
            </a:r>
            <a:r>
              <a:rPr kumimoji="0" lang="en-US" sz="2000" b="1" i="0" strike="noStrike" kern="0" cap="none" spc="0" normalizeH="0" baseline="0" noProof="0" dirty="0">
                <a:ln>
                  <a:noFill/>
                </a:ln>
                <a:effectLst/>
                <a:uLnTx/>
                <a:uFillTx/>
                <a:latin typeface="Arial" panose="020B0604020202020204"/>
                <a:ea typeface="+mn-ea"/>
                <a:cs typeface="Arial" panose="020B0604020202020204" pitchFamily="34" charset="0"/>
              </a:rPr>
              <a:t>2-5, 2024, in Indianapolis, IN at the Indiana Convention Center. </a:t>
            </a:r>
            <a:r>
              <a:rPr lang="en-US" sz="2000" b="1" kern="0" dirty="0">
                <a:latin typeface="Arial" panose="020B0604020202020204"/>
                <a:cs typeface="Arial" panose="020B0604020202020204" pitchFamily="34" charset="0"/>
              </a:rPr>
              <a:t>Some of our key </a:t>
            </a:r>
            <a:r>
              <a:rPr kumimoji="0" lang="en-US" sz="2000" b="1" i="0" strike="noStrike" kern="0" cap="none" spc="0" normalizeH="0" baseline="0" noProof="0" dirty="0">
                <a:ln>
                  <a:noFill/>
                </a:ln>
                <a:effectLst/>
                <a:uLnTx/>
                <a:uFillTx/>
                <a:latin typeface="Arial" panose="020B0604020202020204"/>
                <a:ea typeface="+mn-ea"/>
                <a:cs typeface="Arial" panose="020B0604020202020204" pitchFamily="34" charset="0"/>
              </a:rPr>
              <a:t>features are</a:t>
            </a:r>
            <a:r>
              <a:rPr kumimoji="0" lang="en-US" sz="2000" b="0" i="0" strike="noStrike" kern="0" cap="none" spc="0" normalizeH="0" baseline="0" noProof="0" dirty="0">
                <a:ln>
                  <a:noFill/>
                </a:ln>
                <a:effectLst/>
                <a:uLnTx/>
                <a:uFillTx/>
                <a:latin typeface="Arial" panose="020B0604020202020204"/>
                <a:ea typeface="+mn-ea"/>
                <a:cs typeface="Arial" panose="020B0604020202020204" pitchFamily="34" charset="0"/>
              </a:rPr>
              <a:t>:</a:t>
            </a:r>
          </a:p>
          <a:p>
            <a:pPr marL="457200" marR="0" lvl="1" indent="0" algn="l" defTabSz="914400" rtl="0" eaLnBrk="1" fontAlgn="base" latinLnBrk="0" hangingPunct="1">
              <a:lnSpc>
                <a:spcPct val="100000"/>
              </a:lnSpc>
              <a:spcBef>
                <a:spcPts val="900"/>
              </a:spcBef>
              <a:spcAft>
                <a:spcPct val="0"/>
              </a:spcAft>
              <a:buClrTx/>
              <a:buSzTx/>
              <a:buFont typeface="Arial" panose="020B0604020202020204" pitchFamily="34" charset="0"/>
              <a:buNone/>
              <a:tabLst/>
              <a:defRPr/>
            </a:pPr>
            <a:endParaRPr kumimoji="0" lang="en-US" sz="700" b="0" i="0" strike="noStrike" kern="0" cap="none" spc="0" normalizeH="0" baseline="0" noProof="0" dirty="0">
              <a:ln>
                <a:noFill/>
              </a:ln>
              <a:effectLst/>
              <a:uLnTx/>
              <a:uFillTx/>
              <a:latin typeface="Arial" panose="020B0604020202020204"/>
              <a:ea typeface="+mn-ea"/>
              <a:cs typeface="Arial" panose="020B0604020202020204" pitchFamily="34" charset="0"/>
            </a:endParaRP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strike="noStrike" kern="0" cap="none" spc="0" normalizeH="0" baseline="0" noProof="0" dirty="0">
                <a:ln>
                  <a:noFill/>
                </a:ln>
                <a:effectLst/>
                <a:uLnTx/>
                <a:uFillTx/>
                <a:latin typeface="Arial" panose="020B0604020202020204"/>
                <a:ea typeface="+mn-ea"/>
                <a:cs typeface="Arial" panose="020B0604020202020204" pitchFamily="34" charset="0"/>
              </a:rPr>
              <a:t>Monday – PMG Keynote Address</a:t>
            </a: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strike="noStrike" kern="0" cap="none" spc="0" normalizeH="0" baseline="0" noProof="0" dirty="0">
                <a:ln>
                  <a:noFill/>
                </a:ln>
                <a:effectLst/>
                <a:uLnTx/>
                <a:uFillTx/>
                <a:latin typeface="Arial" panose="020B0604020202020204"/>
                <a:ea typeface="+mn-ea"/>
                <a:cs typeface="Arial" panose="020B0604020202020204" pitchFamily="34" charset="0"/>
              </a:rPr>
              <a:t>Tuesday – Officers General Session</a:t>
            </a: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strike="noStrike" kern="0" cap="none" spc="0" normalizeH="0" baseline="0" noProof="0" dirty="0">
                <a:ln>
                  <a:noFill/>
                </a:ln>
                <a:effectLst/>
                <a:uLnTx/>
                <a:uFillTx/>
                <a:latin typeface="Arial" panose="020B0604020202020204"/>
                <a:ea typeface="+mn-ea"/>
                <a:cs typeface="Arial" panose="020B0604020202020204" pitchFamily="34" charset="0"/>
              </a:rPr>
              <a:t>Wednesday – PMG Town Hall with Q &amp; A Session</a:t>
            </a: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800" kern="0" dirty="0">
                <a:latin typeface="Arial" panose="020B0604020202020204"/>
                <a:cs typeface="Arial" panose="020B0604020202020204" pitchFamily="34" charset="0"/>
              </a:rPr>
              <a:t>Leadership Insight </a:t>
            </a:r>
            <a:r>
              <a:rPr kumimoji="0" lang="en-US" sz="1800" b="0" i="0" strike="noStrike" kern="0" cap="none" spc="0" normalizeH="0" baseline="0" noProof="0" dirty="0">
                <a:ln>
                  <a:noFill/>
                </a:ln>
                <a:effectLst/>
                <a:uLnTx/>
                <a:uFillTx/>
                <a:latin typeface="Arial" panose="020B0604020202020204"/>
                <a:ea typeface="+mn-ea"/>
                <a:cs typeface="Arial" panose="020B0604020202020204" pitchFamily="34" charset="0"/>
              </a:rPr>
              <a:t>Sessions (Formerly Officer Led Sessions)</a:t>
            </a: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strike="noStrike" kern="0" cap="none" spc="0" normalizeH="0" baseline="0" noProof="0" dirty="0">
                <a:ln>
                  <a:noFill/>
                </a:ln>
                <a:effectLst/>
                <a:uLnTx/>
                <a:uFillTx/>
                <a:latin typeface="Arial" panose="020B0604020202020204"/>
                <a:ea typeface="+mn-ea"/>
                <a:cs typeface="Arial" panose="020B0604020202020204" pitchFamily="34" charset="0"/>
              </a:rPr>
              <a:t>100+ workshops</a:t>
            </a: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strike="noStrike" kern="0" cap="none" spc="0" normalizeH="0" baseline="0" noProof="0" dirty="0">
                <a:ln>
                  <a:noFill/>
                </a:ln>
                <a:effectLst/>
                <a:uLnTx/>
                <a:uFillTx/>
                <a:latin typeface="Arial" panose="020B0604020202020204"/>
                <a:ea typeface="+mn-ea"/>
                <a:cs typeface="Arial" panose="020B0604020202020204" pitchFamily="34" charset="0"/>
              </a:rPr>
              <a:t>Professional Certifications</a:t>
            </a: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strike="noStrike" kern="0" cap="none" spc="0" normalizeH="0" baseline="0" noProof="0" dirty="0">
                <a:ln>
                  <a:noFill/>
                </a:ln>
                <a:effectLst/>
                <a:uLnTx/>
                <a:uFillTx/>
                <a:latin typeface="Arial" panose="020B0604020202020204"/>
                <a:ea typeface="+mn-ea"/>
                <a:cs typeface="Arial" panose="020B0604020202020204" pitchFamily="34" charset="0"/>
              </a:rPr>
              <a:t>Exhibit Hall with 130+ vendors</a:t>
            </a: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strike="noStrike" kern="0" cap="none" spc="0" normalizeH="0" baseline="0" noProof="0" dirty="0">
                <a:ln>
                  <a:noFill/>
                </a:ln>
                <a:effectLst/>
                <a:uLnTx/>
                <a:uFillTx/>
                <a:latin typeface="Arial" panose="020B0604020202020204"/>
                <a:ea typeface="+mn-ea"/>
                <a:cs typeface="Arial" panose="020B0604020202020204" pitchFamily="34" charset="0"/>
              </a:rPr>
              <a:t>Networking Opportunities including 4 Receptions</a:t>
            </a: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800" kern="0" dirty="0">
                <a:latin typeface="Arial" panose="020B0604020202020204"/>
                <a:cs typeface="Arial" panose="020B0604020202020204" pitchFamily="34" charset="0"/>
              </a:rPr>
              <a:t>Awards Recognition Luncheon</a:t>
            </a:r>
            <a:endParaRPr kumimoji="0" lang="en-US" sz="1800" b="0" i="0" strike="noStrike" kern="0" cap="none" spc="0" normalizeH="0" baseline="0" noProof="0" dirty="0">
              <a:ln>
                <a:noFill/>
              </a:ln>
              <a:effectLst/>
              <a:uLnTx/>
              <a:uFillTx/>
              <a:latin typeface="Arial" panose="020B0604020202020204"/>
              <a:ea typeface="+mn-ea"/>
              <a:cs typeface="Arial" panose="020B0604020202020204" pitchFamily="34" charset="0"/>
            </a:endParaRPr>
          </a:p>
        </p:txBody>
      </p:sp>
      <p:pic>
        <p:nvPicPr>
          <p:cNvPr id="6" name="Picture 5">
            <a:extLst>
              <a:ext uri="{FF2B5EF4-FFF2-40B4-BE49-F238E27FC236}">
                <a16:creationId xmlns:a16="http://schemas.microsoft.com/office/drawing/2014/main" id="{46622F04-10AC-C572-5748-D6E25D58E3C5}"/>
              </a:ext>
            </a:extLst>
          </p:cNvPr>
          <p:cNvPicPr>
            <a:picLocks noChangeAspect="1"/>
          </p:cNvPicPr>
          <p:nvPr/>
        </p:nvPicPr>
        <p:blipFill>
          <a:blip r:embed="rId4"/>
          <a:stretch>
            <a:fillRect/>
          </a:stretch>
        </p:blipFill>
        <p:spPr>
          <a:xfrm>
            <a:off x="6885425" y="2503268"/>
            <a:ext cx="5000625" cy="3133725"/>
          </a:xfrm>
          <a:prstGeom prst="ellipse">
            <a:avLst/>
          </a:prstGeom>
          <a:ln>
            <a:noFill/>
          </a:ln>
          <a:effectLst>
            <a:softEdge rad="112500"/>
          </a:effectLst>
        </p:spPr>
      </p:pic>
    </p:spTree>
    <p:extLst>
      <p:ext uri="{BB962C8B-B14F-4D97-AF65-F5344CB8AC3E}">
        <p14:creationId xmlns:p14="http://schemas.microsoft.com/office/powerpoint/2010/main" val="253098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FE7AE-5876-B88F-B08A-37C3EC302F02}"/>
              </a:ext>
            </a:extLst>
          </p:cNvPr>
          <p:cNvPicPr>
            <a:picLocks noChangeAspect="1"/>
          </p:cNvPicPr>
          <p:nvPr/>
        </p:nvPicPr>
        <p:blipFill>
          <a:blip r:embed="rId3"/>
          <a:stretch>
            <a:fillRect/>
          </a:stretch>
        </p:blipFill>
        <p:spPr>
          <a:xfrm>
            <a:off x="0" y="1"/>
            <a:ext cx="12192000" cy="1344246"/>
          </a:xfrm>
          <a:prstGeom prst="rect">
            <a:avLst/>
          </a:prstGeom>
        </p:spPr>
      </p:pic>
      <p:pic>
        <p:nvPicPr>
          <p:cNvPr id="9" name="Picture 8">
            <a:extLst>
              <a:ext uri="{FF2B5EF4-FFF2-40B4-BE49-F238E27FC236}">
                <a16:creationId xmlns:a16="http://schemas.microsoft.com/office/drawing/2014/main" id="{D38FB958-0E19-5BAC-9DD0-0ECEC058CD33}"/>
              </a:ext>
            </a:extLst>
          </p:cNvPr>
          <p:cNvPicPr>
            <a:picLocks noChangeAspect="1"/>
          </p:cNvPicPr>
          <p:nvPr/>
        </p:nvPicPr>
        <p:blipFill>
          <a:blip r:embed="rId4"/>
          <a:stretch>
            <a:fillRect/>
          </a:stretch>
        </p:blipFill>
        <p:spPr>
          <a:xfrm>
            <a:off x="135127" y="1573039"/>
            <a:ext cx="11686355" cy="4427483"/>
          </a:xfrm>
          <a:prstGeom prst="rect">
            <a:avLst/>
          </a:prstGeom>
        </p:spPr>
      </p:pic>
    </p:spTree>
    <p:extLst>
      <p:ext uri="{BB962C8B-B14F-4D97-AF65-F5344CB8AC3E}">
        <p14:creationId xmlns:p14="http://schemas.microsoft.com/office/powerpoint/2010/main" val="1642093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FE7AE-5876-B88F-B08A-37C3EC302F02}"/>
              </a:ext>
            </a:extLst>
          </p:cNvPr>
          <p:cNvPicPr>
            <a:picLocks noChangeAspect="1"/>
          </p:cNvPicPr>
          <p:nvPr/>
        </p:nvPicPr>
        <p:blipFill>
          <a:blip r:embed="rId3"/>
          <a:stretch>
            <a:fillRect/>
          </a:stretch>
        </p:blipFill>
        <p:spPr>
          <a:xfrm>
            <a:off x="0" y="1"/>
            <a:ext cx="12192000" cy="1344246"/>
          </a:xfrm>
          <a:prstGeom prst="rect">
            <a:avLst/>
          </a:prstGeom>
        </p:spPr>
      </p:pic>
      <p:sp>
        <p:nvSpPr>
          <p:cNvPr id="2" name="TextBox 1">
            <a:extLst>
              <a:ext uri="{FF2B5EF4-FFF2-40B4-BE49-F238E27FC236}">
                <a16:creationId xmlns:a16="http://schemas.microsoft.com/office/drawing/2014/main" id="{F65F6ED4-2BBA-E7B3-876A-D20F8E9B6386}"/>
              </a:ext>
            </a:extLst>
          </p:cNvPr>
          <p:cNvSpPr txBox="1"/>
          <p:nvPr/>
        </p:nvSpPr>
        <p:spPr>
          <a:xfrm>
            <a:off x="101600" y="1473280"/>
            <a:ext cx="1068704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mn-cs"/>
              </a:rPr>
              <a:t>Snapshot of supply chain participants that attend:</a:t>
            </a:r>
          </a:p>
        </p:txBody>
      </p:sp>
      <p:sp>
        <p:nvSpPr>
          <p:cNvPr id="5" name="Content Placeholder 2">
            <a:extLst>
              <a:ext uri="{FF2B5EF4-FFF2-40B4-BE49-F238E27FC236}">
                <a16:creationId xmlns:a16="http://schemas.microsoft.com/office/drawing/2014/main" id="{3380F3FA-2590-7AA8-4481-F11CB15C676C}"/>
              </a:ext>
            </a:extLst>
          </p:cNvPr>
          <p:cNvSpPr txBox="1">
            <a:spLocks/>
          </p:cNvSpPr>
          <p:nvPr/>
        </p:nvSpPr>
        <p:spPr bwMode="auto">
          <a:xfrm>
            <a:off x="464523" y="2279628"/>
            <a:ext cx="5897291" cy="35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ts val="1350"/>
              </a:spcBef>
              <a:spcAft>
                <a:spcPct val="0"/>
              </a:spcAft>
              <a:buSzPct val="90000"/>
              <a:buFont typeface="Wingdings" panose="05000000000000000000" pitchFamily="2" charset="2"/>
              <a:buNone/>
              <a:defRPr sz="1600">
                <a:solidFill>
                  <a:schemeClr val="tx1"/>
                </a:solidFill>
                <a:latin typeface="+mn-lt"/>
                <a:ea typeface="+mn-ea"/>
                <a:cs typeface="+mn-cs"/>
              </a:defRPr>
            </a:lvl1pPr>
            <a:lvl2pPr marL="342891" indent="0" algn="ctr" rtl="0" eaLnBrk="1" fontAlgn="base" hangingPunct="1">
              <a:spcBef>
                <a:spcPts val="900"/>
              </a:spcBef>
              <a:spcAft>
                <a:spcPct val="0"/>
              </a:spcAft>
              <a:buFont typeface="Arial" panose="020B0604020202020204" pitchFamily="34" charset="0"/>
              <a:buNone/>
              <a:defRPr sz="1600">
                <a:solidFill>
                  <a:schemeClr val="tx1"/>
                </a:solidFill>
                <a:latin typeface="+mn-lt"/>
              </a:defRPr>
            </a:lvl2pPr>
            <a:lvl3pPr marL="685783" indent="0" algn="ctr" rtl="0" eaLnBrk="1" fontAlgn="base" hangingPunct="1">
              <a:spcBef>
                <a:spcPts val="675"/>
              </a:spcBef>
              <a:spcAft>
                <a:spcPct val="0"/>
              </a:spcAft>
              <a:buSzPct val="60000"/>
              <a:buFont typeface="Arial" panose="020B0604020202020204" pitchFamily="34" charset="0"/>
              <a:buNone/>
              <a:defRPr sz="1600">
                <a:solidFill>
                  <a:schemeClr val="tx1"/>
                </a:solidFill>
                <a:latin typeface="+mn-lt"/>
              </a:defRPr>
            </a:lvl3pPr>
            <a:lvl4pPr marL="1028674" indent="0" algn="ctr" rtl="0" eaLnBrk="1" fontAlgn="base" hangingPunct="1">
              <a:spcBef>
                <a:spcPts val="675"/>
              </a:spcBef>
              <a:spcAft>
                <a:spcPct val="0"/>
              </a:spcAft>
              <a:buSzPct val="125000"/>
              <a:buFont typeface="Arial" panose="020B0604020202020204" pitchFamily="34" charset="0"/>
              <a:buNone/>
              <a:defRPr sz="1600">
                <a:solidFill>
                  <a:schemeClr val="tx1"/>
                </a:solidFill>
                <a:latin typeface="+mn-lt"/>
              </a:defRPr>
            </a:lvl4pPr>
            <a:lvl5pPr marL="1371566" indent="0" algn="ctr" rtl="0" eaLnBrk="1" fontAlgn="base" hangingPunct="1">
              <a:spcBef>
                <a:spcPts val="675"/>
              </a:spcBef>
              <a:spcAft>
                <a:spcPct val="0"/>
              </a:spcAft>
              <a:buFont typeface="Arial" panose="020B0604020202020204" pitchFamily="34" charset="0"/>
              <a:buNone/>
              <a:defRPr sz="1600">
                <a:solidFill>
                  <a:schemeClr val="tx1"/>
                </a:solidFill>
                <a:latin typeface="+mn-lt"/>
              </a:defRPr>
            </a:lvl5pPr>
            <a:lvl6pPr marL="1714457" indent="0" algn="ctr" rtl="0" eaLnBrk="1" fontAlgn="base" hangingPunct="1">
              <a:spcBef>
                <a:spcPct val="10000"/>
              </a:spcBef>
              <a:spcAft>
                <a:spcPct val="0"/>
              </a:spcAft>
              <a:buClr>
                <a:srgbClr val="0040C0"/>
              </a:buClr>
              <a:buFont typeface="Wingdings" pitchFamily="2" charset="2"/>
              <a:buNone/>
              <a:defRPr sz="1500" b="1">
                <a:solidFill>
                  <a:schemeClr val="tx1"/>
                </a:solidFill>
                <a:latin typeface="+mn-lt"/>
              </a:defRPr>
            </a:lvl6pPr>
            <a:lvl7pPr marL="2057349" indent="0" algn="ctr" rtl="0" eaLnBrk="1" fontAlgn="base" hangingPunct="1">
              <a:spcBef>
                <a:spcPct val="10000"/>
              </a:spcBef>
              <a:spcAft>
                <a:spcPct val="0"/>
              </a:spcAft>
              <a:buClr>
                <a:srgbClr val="0040C0"/>
              </a:buClr>
              <a:buFont typeface="Wingdings" pitchFamily="2" charset="2"/>
              <a:buNone/>
              <a:defRPr sz="1500" b="1">
                <a:solidFill>
                  <a:schemeClr val="tx1"/>
                </a:solidFill>
                <a:latin typeface="+mn-lt"/>
              </a:defRPr>
            </a:lvl7pPr>
            <a:lvl8pPr marL="2400240" indent="0" algn="ctr" rtl="0" eaLnBrk="1" fontAlgn="base" hangingPunct="1">
              <a:spcBef>
                <a:spcPct val="10000"/>
              </a:spcBef>
              <a:spcAft>
                <a:spcPct val="0"/>
              </a:spcAft>
              <a:buClr>
                <a:srgbClr val="0040C0"/>
              </a:buClr>
              <a:buFont typeface="Wingdings" pitchFamily="2" charset="2"/>
              <a:buNone/>
              <a:defRPr sz="1500" b="1">
                <a:solidFill>
                  <a:schemeClr val="tx1"/>
                </a:solidFill>
                <a:latin typeface="+mn-lt"/>
              </a:defRPr>
            </a:lvl8pPr>
            <a:lvl9pPr marL="2743131" indent="0" algn="ctr" rtl="0" eaLnBrk="1" fontAlgn="base" hangingPunct="1">
              <a:spcBef>
                <a:spcPct val="10000"/>
              </a:spcBef>
              <a:spcAft>
                <a:spcPct val="0"/>
              </a:spcAft>
              <a:buClr>
                <a:srgbClr val="0040C0"/>
              </a:buClr>
              <a:buFont typeface="Wingdings" pitchFamily="2" charset="2"/>
              <a:buNone/>
              <a:defRPr sz="1500" b="1">
                <a:solidFill>
                  <a:schemeClr val="tx1"/>
                </a:solidFill>
                <a:latin typeface="+mn-lt"/>
              </a:defRPr>
            </a:lvl9pPr>
          </a:lstStyle>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Major Mailers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Equipment Manufacturers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Presort Companies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Direct Mail Companies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Transactional Print &amp; Mail Companies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Envelope Manufacturers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Paper Companies</a:t>
            </a:r>
            <a:endParaRPr kumimoji="0" lang="en-US" sz="2400" b="0" i="0" u="none" strike="noStrike" kern="0" cap="none" spc="0" normalizeH="0" baseline="0" noProof="0" dirty="0">
              <a:ln>
                <a:noFill/>
              </a:ln>
              <a:effectLst/>
              <a:uLnTx/>
              <a:uFillTx/>
              <a:latin typeface="Arial"/>
              <a:ea typeface="+mn-ea"/>
              <a:cs typeface="+mn-cs"/>
            </a:endParaRPr>
          </a:p>
        </p:txBody>
      </p:sp>
      <p:sp>
        <p:nvSpPr>
          <p:cNvPr id="6" name="Content Placeholder 3">
            <a:extLst>
              <a:ext uri="{FF2B5EF4-FFF2-40B4-BE49-F238E27FC236}">
                <a16:creationId xmlns:a16="http://schemas.microsoft.com/office/drawing/2014/main" id="{51441798-E352-F5DE-A631-8ABF05E78FA6}"/>
              </a:ext>
            </a:extLst>
          </p:cNvPr>
          <p:cNvSpPr txBox="1">
            <a:spLocks/>
          </p:cNvSpPr>
          <p:nvPr/>
        </p:nvSpPr>
        <p:spPr>
          <a:xfrm>
            <a:off x="6925627" y="2279629"/>
            <a:ext cx="5384800" cy="3543466"/>
          </a:xfrm>
          <a:prstGeom prst="rect">
            <a:avLst/>
          </a:prstGeom>
        </p:spPr>
        <p:txBody>
          <a:bodyPr/>
          <a:lstStyle>
            <a:lvl1pPr marL="255588" indent="-255588" algn="l" rtl="0" eaLnBrk="1" fontAlgn="base" hangingPunct="1">
              <a:spcBef>
                <a:spcPts val="1350"/>
              </a:spcBef>
              <a:spcAft>
                <a:spcPct val="0"/>
              </a:spcAft>
              <a:buSzPct val="90000"/>
              <a:buFont typeface="Wingdings" panose="05000000000000000000" pitchFamily="2" charset="2"/>
              <a:buChar char="q"/>
              <a:defRPr sz="1600">
                <a:solidFill>
                  <a:schemeClr val="tx1"/>
                </a:solidFill>
                <a:latin typeface="+mn-lt"/>
                <a:ea typeface="+mn-ea"/>
                <a:cs typeface="+mn-cs"/>
              </a:defRPr>
            </a:lvl1pPr>
            <a:lvl2pPr marL="555625" indent="-212725" algn="l" rtl="0" eaLnBrk="1" fontAlgn="base" hangingPunct="1">
              <a:spcBef>
                <a:spcPts val="900"/>
              </a:spcBef>
              <a:spcAft>
                <a:spcPct val="0"/>
              </a:spcAft>
              <a:buFont typeface="Arial" panose="020B0604020202020204" pitchFamily="34" charset="0"/>
              <a:buChar char="●"/>
              <a:defRPr sz="1600">
                <a:solidFill>
                  <a:schemeClr val="tx1"/>
                </a:solidFill>
                <a:latin typeface="+mn-lt"/>
              </a:defRPr>
            </a:lvl2pPr>
            <a:lvl3pPr marL="812800" indent="-169863" algn="l" rtl="0" eaLnBrk="1" fontAlgn="base" hangingPunct="1">
              <a:spcBef>
                <a:spcPts val="675"/>
              </a:spcBef>
              <a:spcAft>
                <a:spcPct val="0"/>
              </a:spcAft>
              <a:buSzPct val="60000"/>
              <a:buFont typeface="Arial" panose="020B0604020202020204" pitchFamily="34" charset="0"/>
              <a:buChar char="•"/>
              <a:defRPr sz="1600">
                <a:solidFill>
                  <a:schemeClr val="tx1"/>
                </a:solidFill>
                <a:latin typeface="+mn-lt"/>
              </a:defRPr>
            </a:lvl3pPr>
            <a:lvl4pPr marL="1112838" indent="-169863" algn="l" rtl="0" eaLnBrk="1" fontAlgn="base" hangingPunct="1">
              <a:spcBef>
                <a:spcPts val="675"/>
              </a:spcBef>
              <a:spcAft>
                <a:spcPct val="0"/>
              </a:spcAft>
              <a:buSzPct val="125000"/>
              <a:buFont typeface="Arial" panose="020B0604020202020204" pitchFamily="34" charset="0"/>
              <a:buChar char="•"/>
              <a:defRPr sz="1600">
                <a:solidFill>
                  <a:schemeClr val="tx1"/>
                </a:solidFill>
                <a:latin typeface="+mn-lt"/>
              </a:defRPr>
            </a:lvl4pPr>
            <a:lvl5pPr marL="1455738" indent="-212725" algn="l" rtl="0" eaLnBrk="1" fontAlgn="base" hangingPunct="1">
              <a:spcBef>
                <a:spcPts val="675"/>
              </a:spcBef>
              <a:spcAft>
                <a:spcPct val="0"/>
              </a:spcAft>
              <a:buFont typeface="Arial" panose="020B0604020202020204" pitchFamily="34" charset="0"/>
              <a:buChar char="•"/>
              <a:defRPr sz="1600">
                <a:solidFill>
                  <a:schemeClr val="tx1"/>
                </a:solidFill>
                <a:latin typeface="+mn-lt"/>
              </a:defRPr>
            </a:lvl5pPr>
            <a:lvl6pPr marL="1800180" indent="-214308" algn="l" rtl="0" eaLnBrk="1" fontAlgn="base" hangingPunct="1">
              <a:spcBef>
                <a:spcPct val="10000"/>
              </a:spcBef>
              <a:spcAft>
                <a:spcPct val="0"/>
              </a:spcAft>
              <a:buClr>
                <a:srgbClr val="0040C0"/>
              </a:buClr>
              <a:buFont typeface="Wingdings" pitchFamily="2" charset="2"/>
              <a:buChar char="v"/>
              <a:defRPr sz="1500" b="1">
                <a:solidFill>
                  <a:schemeClr val="tx1"/>
                </a:solidFill>
                <a:latin typeface="+mn-lt"/>
              </a:defRPr>
            </a:lvl6pPr>
            <a:lvl7pPr marL="2143072" indent="-214308" algn="l" rtl="0" eaLnBrk="1" fontAlgn="base" hangingPunct="1">
              <a:spcBef>
                <a:spcPct val="10000"/>
              </a:spcBef>
              <a:spcAft>
                <a:spcPct val="0"/>
              </a:spcAft>
              <a:buClr>
                <a:srgbClr val="0040C0"/>
              </a:buClr>
              <a:buFont typeface="Wingdings" pitchFamily="2" charset="2"/>
              <a:buChar char="v"/>
              <a:defRPr sz="1500" b="1">
                <a:solidFill>
                  <a:schemeClr val="tx1"/>
                </a:solidFill>
                <a:latin typeface="+mn-lt"/>
              </a:defRPr>
            </a:lvl7pPr>
            <a:lvl8pPr marL="2485963" indent="-214308" algn="l" rtl="0" eaLnBrk="1" fontAlgn="base" hangingPunct="1">
              <a:spcBef>
                <a:spcPct val="10000"/>
              </a:spcBef>
              <a:spcAft>
                <a:spcPct val="0"/>
              </a:spcAft>
              <a:buClr>
                <a:srgbClr val="0040C0"/>
              </a:buClr>
              <a:buFont typeface="Wingdings" pitchFamily="2" charset="2"/>
              <a:buChar char="v"/>
              <a:defRPr sz="1500" b="1">
                <a:solidFill>
                  <a:schemeClr val="tx1"/>
                </a:solidFill>
                <a:latin typeface="+mn-lt"/>
              </a:defRPr>
            </a:lvl8pPr>
            <a:lvl9pPr marL="2828855" indent="-214308" algn="l" rtl="0" eaLnBrk="1" fontAlgn="base" hangingPunct="1">
              <a:spcBef>
                <a:spcPct val="10000"/>
              </a:spcBef>
              <a:spcAft>
                <a:spcPct val="0"/>
              </a:spcAft>
              <a:buClr>
                <a:srgbClr val="0040C0"/>
              </a:buClr>
              <a:buFont typeface="Wingdings" pitchFamily="2" charset="2"/>
              <a:buChar char="v"/>
              <a:defRPr sz="1500" b="1">
                <a:solidFill>
                  <a:schemeClr val="tx1"/>
                </a:solidFill>
                <a:latin typeface="+mn-lt"/>
              </a:defRPr>
            </a:lvl9pPr>
          </a:lstStyle>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Software Companies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Printers </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Insurance Companies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Universities and Colleges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Industry Trade Associations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Shippers</a:t>
            </a:r>
          </a:p>
          <a:p>
            <a:pPr marL="804672" marR="0" lvl="0" indent="-347472" algn="l" defTabSz="914400" rtl="0" eaLnBrk="1" fontAlgn="base" latinLnBrk="0" hangingPunct="1">
              <a:lnSpc>
                <a:spcPct val="100000"/>
              </a:lnSpc>
              <a:spcBef>
                <a:spcPts val="1350"/>
              </a:spcBef>
              <a:spcAft>
                <a:spcPct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effectLst/>
                <a:uLnTx/>
                <a:uFillTx/>
                <a:latin typeface="Arial"/>
                <a:ea typeface="+mn-ea"/>
                <a:cs typeface="+mn-cs"/>
              </a:rPr>
              <a:t>Catalogers</a:t>
            </a:r>
            <a:endParaRPr kumimoji="0" lang="en-US" sz="2000" b="0" i="0" u="none" strike="noStrike" kern="0" cap="none" spc="0" normalizeH="0" baseline="0" noProof="0" dirty="0">
              <a:ln>
                <a:noFill/>
              </a:ln>
              <a:effectLst/>
              <a:uLnTx/>
              <a:uFillTx/>
              <a:latin typeface="Arial"/>
              <a:ea typeface="+mn-ea"/>
              <a:cs typeface="+mn-cs"/>
            </a:endParaRPr>
          </a:p>
        </p:txBody>
      </p:sp>
    </p:spTree>
    <p:extLst>
      <p:ext uri="{BB962C8B-B14F-4D97-AF65-F5344CB8AC3E}">
        <p14:creationId xmlns:p14="http://schemas.microsoft.com/office/powerpoint/2010/main" val="3992805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FE7AE-5876-B88F-B08A-37C3EC302F02}"/>
              </a:ext>
            </a:extLst>
          </p:cNvPr>
          <p:cNvPicPr>
            <a:picLocks noChangeAspect="1"/>
          </p:cNvPicPr>
          <p:nvPr/>
        </p:nvPicPr>
        <p:blipFill>
          <a:blip r:embed="rId3"/>
          <a:stretch>
            <a:fillRect/>
          </a:stretch>
        </p:blipFill>
        <p:spPr>
          <a:xfrm>
            <a:off x="0" y="1"/>
            <a:ext cx="12192000" cy="1344246"/>
          </a:xfrm>
          <a:prstGeom prst="rect">
            <a:avLst/>
          </a:prstGeom>
        </p:spPr>
      </p:pic>
      <p:sp>
        <p:nvSpPr>
          <p:cNvPr id="2" name="TextBox 1">
            <a:extLst>
              <a:ext uri="{FF2B5EF4-FFF2-40B4-BE49-F238E27FC236}">
                <a16:creationId xmlns:a16="http://schemas.microsoft.com/office/drawing/2014/main" id="{F65F6ED4-2BBA-E7B3-876A-D20F8E9B6386}"/>
              </a:ext>
            </a:extLst>
          </p:cNvPr>
          <p:cNvSpPr txBox="1"/>
          <p:nvPr/>
        </p:nvSpPr>
        <p:spPr>
          <a:xfrm>
            <a:off x="566738" y="1392286"/>
            <a:ext cx="11058523"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ea typeface="+mn-ea"/>
                <a:cs typeface="+mn-cs"/>
              </a:rPr>
              <a:t>Suzi Oswald</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t>PCC Advisory Committee – Industry Co-Chair, Membership Growth and Recruitment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ea typeface="+mn-ea"/>
                <a:cs typeface="+mn-cs"/>
              </a:rPr>
              <a:t>PCC Ind</a:t>
            </a:r>
            <a:r>
              <a:rPr lang="en-US" sz="2000" b="1" dirty="0" err="1"/>
              <a:t>ustry</a:t>
            </a:r>
            <a:r>
              <a:rPr lang="en-US" sz="2000" b="1" dirty="0"/>
              <a:t> Chair Twin Cities PCC</a:t>
            </a:r>
            <a:endParaRPr kumimoji="0" lang="en-US" sz="2000" b="1" i="0" u="none" strike="noStrike" kern="1200" cap="none" spc="0" normalizeH="0" baseline="0" noProof="0" dirty="0">
              <a:ln>
                <a:noFill/>
              </a:ln>
              <a:effectLst/>
              <a:uLnTx/>
              <a:uFillTx/>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ea typeface="Calibri" panose="020F0502020204030204" pitchFamily="34" charset="0"/>
              </a:rPr>
              <a:t>Postal Affairs Specialist and Data Services, SeaChange</a:t>
            </a:r>
            <a:endParaRPr kumimoji="0" lang="en-US" sz="2000" b="1" i="0" u="none" strike="noStrike" kern="1200" cap="none" spc="0" normalizeH="0" baseline="0" noProof="0" dirty="0">
              <a:ln>
                <a:noFill/>
              </a:ln>
              <a:effectLst/>
              <a:uLnTx/>
              <a:uFillTx/>
              <a:ea typeface="+mn-ea"/>
              <a:cs typeface="+mn-cs"/>
            </a:endParaRPr>
          </a:p>
        </p:txBody>
      </p:sp>
      <p:pic>
        <p:nvPicPr>
          <p:cNvPr id="7" name="Picture 6">
            <a:extLst>
              <a:ext uri="{FF2B5EF4-FFF2-40B4-BE49-F238E27FC236}">
                <a16:creationId xmlns:a16="http://schemas.microsoft.com/office/drawing/2014/main" id="{64B931A5-AB3D-81A8-34DD-1089FACEFD4E}"/>
              </a:ext>
            </a:extLst>
          </p:cNvPr>
          <p:cNvPicPr>
            <a:picLocks noChangeAspect="1"/>
          </p:cNvPicPr>
          <p:nvPr/>
        </p:nvPicPr>
        <p:blipFill>
          <a:blip r:embed="rId4"/>
          <a:stretch>
            <a:fillRect/>
          </a:stretch>
        </p:blipFill>
        <p:spPr>
          <a:xfrm>
            <a:off x="566737" y="2715725"/>
            <a:ext cx="8740891" cy="4057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B35BFFC-61A2-CBE4-B87A-F187F66EC89A}"/>
              </a:ext>
            </a:extLst>
          </p:cNvPr>
          <p:cNvPicPr>
            <a:picLocks noChangeAspect="1"/>
          </p:cNvPicPr>
          <p:nvPr/>
        </p:nvPicPr>
        <p:blipFill>
          <a:blip r:embed="rId5"/>
          <a:stretch>
            <a:fillRect/>
          </a:stretch>
        </p:blipFill>
        <p:spPr>
          <a:xfrm>
            <a:off x="1969449" y="2635921"/>
            <a:ext cx="1996159" cy="1474590"/>
          </a:xfrm>
          <a:prstGeom prst="rect">
            <a:avLst/>
          </a:prstGeom>
          <a:ln>
            <a:noFill/>
          </a:ln>
          <a:effectLst>
            <a:softEdge rad="112500"/>
          </a:effectLst>
        </p:spPr>
      </p:pic>
    </p:spTree>
    <p:extLst>
      <p:ext uri="{BB962C8B-B14F-4D97-AF65-F5344CB8AC3E}">
        <p14:creationId xmlns:p14="http://schemas.microsoft.com/office/powerpoint/2010/main" val="377481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FE7AE-5876-B88F-B08A-37C3EC302F02}"/>
              </a:ext>
            </a:extLst>
          </p:cNvPr>
          <p:cNvPicPr>
            <a:picLocks noChangeAspect="1"/>
          </p:cNvPicPr>
          <p:nvPr/>
        </p:nvPicPr>
        <p:blipFill>
          <a:blip r:embed="rId3"/>
          <a:stretch>
            <a:fillRect/>
          </a:stretch>
        </p:blipFill>
        <p:spPr>
          <a:xfrm>
            <a:off x="0" y="1"/>
            <a:ext cx="12192000" cy="1344246"/>
          </a:xfrm>
          <a:prstGeom prst="rect">
            <a:avLst/>
          </a:prstGeom>
        </p:spPr>
      </p:pic>
      <p:sp>
        <p:nvSpPr>
          <p:cNvPr id="7" name="Subtitle 2">
            <a:extLst>
              <a:ext uri="{FF2B5EF4-FFF2-40B4-BE49-F238E27FC236}">
                <a16:creationId xmlns:a16="http://schemas.microsoft.com/office/drawing/2014/main" id="{9D323D80-5E30-CAC4-297C-9641548690D4}"/>
              </a:ext>
            </a:extLst>
          </p:cNvPr>
          <p:cNvSpPr txBox="1">
            <a:spLocks/>
          </p:cNvSpPr>
          <p:nvPr/>
        </p:nvSpPr>
        <p:spPr>
          <a:xfrm>
            <a:off x="224208" y="1525172"/>
            <a:ext cx="9144000" cy="5044022"/>
          </a:xfrm>
          <a:prstGeom prst="rect">
            <a:avLst/>
          </a:prstGeom>
        </p:spPr>
        <p:txBody>
          <a:bodyPr>
            <a:normAutofit/>
          </a:bodyPr>
          <a:lstStyle>
            <a:lvl1pPr marL="0" indent="0" algn="l" defTabSz="913852" rtl="0" eaLnBrk="1" latinLnBrk="0" hangingPunct="1">
              <a:lnSpc>
                <a:spcPct val="90000"/>
              </a:lnSpc>
              <a:spcBef>
                <a:spcPts val="1000"/>
              </a:spcBef>
              <a:buFont typeface="Arial" panose="020B0604020202020204" pitchFamily="34" charset="0"/>
              <a:buNone/>
              <a:defRPr sz="2798" kern="1200">
                <a:solidFill>
                  <a:schemeClr val="tx1"/>
                </a:solidFill>
                <a:latin typeface="Arial" panose="020B0604020202020204" pitchFamily="34" charset="0"/>
                <a:ea typeface="+mn-ea"/>
                <a:cs typeface="Arial" panose="020B0604020202020204" pitchFamily="34" charset="0"/>
              </a:defRPr>
            </a:lvl1pPr>
            <a:lvl2pPr marL="456926" indent="0" algn="l" defTabSz="913852" rtl="0" eaLnBrk="1" latinLnBrk="0" hangingPunct="1">
              <a:lnSpc>
                <a:spcPct val="90000"/>
              </a:lnSpc>
              <a:spcBef>
                <a:spcPts val="500"/>
              </a:spcBef>
              <a:buFont typeface="Arial" panose="020B0604020202020204" pitchFamily="34" charset="0"/>
              <a:buNone/>
              <a:defRPr sz="2398" kern="1200">
                <a:solidFill>
                  <a:schemeClr val="tx1"/>
                </a:solidFill>
                <a:latin typeface="Arial" panose="020B0604020202020204" pitchFamily="34" charset="0"/>
                <a:ea typeface="+mn-ea"/>
                <a:cs typeface="Arial" panose="020B0604020202020204" pitchFamily="34" charset="0"/>
              </a:defRPr>
            </a:lvl2pPr>
            <a:lvl3pPr marL="913852" indent="0" algn="l" defTabSz="913852" rtl="0" eaLnBrk="1" latinLnBrk="0" hangingPunct="1">
              <a:lnSpc>
                <a:spcPct val="90000"/>
              </a:lnSpc>
              <a:spcBef>
                <a:spcPts val="500"/>
              </a:spcBef>
              <a:buFont typeface="Arial" panose="020B0604020202020204" pitchFamily="34" charset="0"/>
              <a:buNone/>
              <a:defRPr sz="1998" kern="1200">
                <a:solidFill>
                  <a:schemeClr val="tx1"/>
                </a:solidFill>
                <a:latin typeface="Arial" panose="020B0604020202020204" pitchFamily="34" charset="0"/>
                <a:ea typeface="+mn-ea"/>
                <a:cs typeface="Arial" panose="020B0604020202020204" pitchFamily="34" charset="0"/>
              </a:defRPr>
            </a:lvl3pPr>
            <a:lvl4pPr marL="1370778"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4pPr>
            <a:lvl5pPr marL="1827704" indent="0" algn="l" defTabSz="913852" rtl="0" eaLnBrk="1" latinLnBrk="0" hangingPunct="1">
              <a:lnSpc>
                <a:spcPct val="90000"/>
              </a:lnSpc>
              <a:spcBef>
                <a:spcPts val="500"/>
              </a:spcBef>
              <a:buFont typeface="Arial" panose="020B0604020202020204" pitchFamily="34" charset="0"/>
              <a:buNone/>
              <a:defRPr sz="1798" kern="1200">
                <a:solidFill>
                  <a:schemeClr val="tx1"/>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a:lstStyle>
          <a:p>
            <a:pPr>
              <a:lnSpc>
                <a:spcPct val="100000"/>
              </a:lnSpc>
            </a:pPr>
            <a:r>
              <a:rPr lang="en-US" sz="2000" b="1" dirty="0"/>
              <a:t>Benefits</a:t>
            </a:r>
          </a:p>
          <a:p>
            <a:pPr marL="285750" indent="-285750">
              <a:lnSpc>
                <a:spcPct val="100000"/>
              </a:lnSpc>
              <a:buFont typeface="Arial" panose="020B0604020202020204" pitchFamily="34" charset="0"/>
              <a:buChar char="•"/>
            </a:pPr>
            <a:r>
              <a:rPr lang="en-US" sz="1800" dirty="0"/>
              <a:t>Educational</a:t>
            </a:r>
          </a:p>
          <a:p>
            <a:pPr marL="285750" indent="-285750">
              <a:lnSpc>
                <a:spcPct val="100000"/>
              </a:lnSpc>
              <a:buFont typeface="Arial" panose="020B0604020202020204" pitchFamily="34" charset="0"/>
              <a:buChar char="•"/>
            </a:pPr>
            <a:r>
              <a:rPr lang="en-US" sz="1800" dirty="0"/>
              <a:t>In the Know</a:t>
            </a:r>
          </a:p>
          <a:p>
            <a:pPr marL="285750" indent="-285750">
              <a:lnSpc>
                <a:spcPct val="100000"/>
              </a:lnSpc>
              <a:buFont typeface="Arial" panose="020B0604020202020204" pitchFamily="34" charset="0"/>
              <a:buChar char="•"/>
            </a:pPr>
            <a:r>
              <a:rPr lang="en-US" sz="1800" dirty="0"/>
              <a:t>Networking     </a:t>
            </a:r>
          </a:p>
          <a:p>
            <a:pPr>
              <a:lnSpc>
                <a:spcPct val="100000"/>
              </a:lnSpc>
            </a:pPr>
            <a:r>
              <a:rPr lang="en-US" sz="2000" b="1" dirty="0"/>
              <a:t>Tips</a:t>
            </a:r>
          </a:p>
          <a:p>
            <a:pPr marL="285750" indent="-285750">
              <a:lnSpc>
                <a:spcPct val="100000"/>
              </a:lnSpc>
              <a:buFont typeface="Arial" panose="020B0604020202020204" pitchFamily="34" charset="0"/>
              <a:buChar char="•"/>
            </a:pPr>
            <a:r>
              <a:rPr lang="en-US" sz="1800" dirty="0"/>
              <a:t>Study the workshops and exhibit hall</a:t>
            </a:r>
          </a:p>
          <a:p>
            <a:pPr marL="285750" indent="-285750">
              <a:lnSpc>
                <a:spcPct val="100000"/>
              </a:lnSpc>
              <a:buFont typeface="Arial" panose="020B0604020202020204" pitchFamily="34" charset="0"/>
              <a:buChar char="•"/>
            </a:pPr>
            <a:r>
              <a:rPr lang="en-US" sz="1800" dirty="0"/>
              <a:t>Plan your days</a:t>
            </a:r>
          </a:p>
          <a:p>
            <a:pPr marL="285750" indent="-285750">
              <a:lnSpc>
                <a:spcPct val="100000"/>
              </a:lnSpc>
              <a:buFont typeface="Arial" panose="020B0604020202020204" pitchFamily="34" charset="0"/>
              <a:buChar char="•"/>
            </a:pPr>
            <a:r>
              <a:rPr lang="en-US" sz="1800" dirty="0"/>
              <a:t>Questions – attend the Peer-to-Peer event</a:t>
            </a:r>
          </a:p>
          <a:p>
            <a:pPr marL="285750" indent="-285750">
              <a:lnSpc>
                <a:spcPct val="100000"/>
              </a:lnSpc>
              <a:buFont typeface="Arial" panose="020B0604020202020204" pitchFamily="34" charset="0"/>
              <a:buChar char="•"/>
            </a:pPr>
            <a:r>
              <a:rPr lang="en-US" sz="1800" dirty="0"/>
              <a:t>Report back to your company</a:t>
            </a:r>
          </a:p>
          <a:p>
            <a:pPr>
              <a:lnSpc>
                <a:spcPct val="100000"/>
              </a:lnSpc>
            </a:pPr>
            <a:r>
              <a:rPr lang="en-US" sz="2000" b="1" dirty="0"/>
              <a:t>Have Fun</a:t>
            </a:r>
          </a:p>
          <a:p>
            <a:endParaRPr lang="en-US" sz="2000" dirty="0"/>
          </a:p>
          <a:p>
            <a:endParaRPr lang="en-US" sz="2000" b="1" dirty="0"/>
          </a:p>
          <a:p>
            <a:endParaRPr lang="en-US" sz="2000" dirty="0"/>
          </a:p>
        </p:txBody>
      </p:sp>
      <p:pic>
        <p:nvPicPr>
          <p:cNvPr id="13" name="Picture 12">
            <a:extLst>
              <a:ext uri="{FF2B5EF4-FFF2-40B4-BE49-F238E27FC236}">
                <a16:creationId xmlns:a16="http://schemas.microsoft.com/office/drawing/2014/main" id="{E1C11390-DC98-61B6-8DF2-74C292220F3F}"/>
              </a:ext>
            </a:extLst>
          </p:cNvPr>
          <p:cNvPicPr>
            <a:picLocks noChangeAspect="1"/>
          </p:cNvPicPr>
          <p:nvPr/>
        </p:nvPicPr>
        <p:blipFill>
          <a:blip r:embed="rId4"/>
          <a:stretch>
            <a:fillRect/>
          </a:stretch>
        </p:blipFill>
        <p:spPr>
          <a:xfrm>
            <a:off x="5640404" y="1592549"/>
            <a:ext cx="2620898" cy="3436586"/>
          </a:xfrm>
          <a:prstGeom prst="rect">
            <a:avLst/>
          </a:prstGeom>
          <a:ln w="88900" cap="sq" cmpd="thickThin">
            <a:solidFill>
              <a:schemeClr val="tx1">
                <a:lumMod val="50000"/>
                <a:lumOff val="50000"/>
              </a:schemeClr>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2320D3DD-915D-85D0-3DA6-81F7D92F4523}"/>
              </a:ext>
            </a:extLst>
          </p:cNvPr>
          <p:cNvPicPr>
            <a:picLocks noChangeAspect="1"/>
          </p:cNvPicPr>
          <p:nvPr/>
        </p:nvPicPr>
        <p:blipFill>
          <a:blip r:embed="rId5"/>
          <a:stretch>
            <a:fillRect/>
          </a:stretch>
        </p:blipFill>
        <p:spPr>
          <a:xfrm>
            <a:off x="8823044" y="3310842"/>
            <a:ext cx="3005757" cy="2404605"/>
          </a:xfrm>
          <a:prstGeom prst="rect">
            <a:avLst/>
          </a:prstGeom>
          <a:ln w="88900" cap="sq" cmpd="thickThin">
            <a:solidFill>
              <a:srgbClr val="0070C0"/>
            </a:solidFill>
            <a:prstDash val="solid"/>
            <a:miter lim="800000"/>
          </a:ln>
          <a:effectLst>
            <a:innerShdw blurRad="76200">
              <a:srgbClr val="000000"/>
            </a:innerShdw>
          </a:effectLst>
        </p:spPr>
      </p:pic>
    </p:spTree>
    <p:extLst>
      <p:ext uri="{BB962C8B-B14F-4D97-AF65-F5344CB8AC3E}">
        <p14:creationId xmlns:p14="http://schemas.microsoft.com/office/powerpoint/2010/main" val="303126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FE7AE-5876-B88F-B08A-37C3EC302F02}"/>
              </a:ext>
            </a:extLst>
          </p:cNvPr>
          <p:cNvPicPr>
            <a:picLocks noChangeAspect="1"/>
          </p:cNvPicPr>
          <p:nvPr/>
        </p:nvPicPr>
        <p:blipFill>
          <a:blip r:embed="rId3"/>
          <a:stretch>
            <a:fillRect/>
          </a:stretch>
        </p:blipFill>
        <p:spPr>
          <a:xfrm>
            <a:off x="0" y="1"/>
            <a:ext cx="12192000" cy="1344246"/>
          </a:xfrm>
          <a:prstGeom prst="rect">
            <a:avLst/>
          </a:prstGeom>
        </p:spPr>
      </p:pic>
      <p:sp>
        <p:nvSpPr>
          <p:cNvPr id="2" name="TextBox 1">
            <a:extLst>
              <a:ext uri="{FF2B5EF4-FFF2-40B4-BE49-F238E27FC236}">
                <a16:creationId xmlns:a16="http://schemas.microsoft.com/office/drawing/2014/main" id="{8967884B-645F-1797-0A42-4B36950F33FE}"/>
              </a:ext>
            </a:extLst>
          </p:cNvPr>
          <p:cNvSpPr txBox="1"/>
          <p:nvPr/>
        </p:nvSpPr>
        <p:spPr>
          <a:xfrm>
            <a:off x="157946" y="1820664"/>
            <a:ext cx="7405524" cy="4431983"/>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ea typeface="+mn-ea"/>
                <a:cs typeface="Arial" panose="020B0604020202020204" pitchFamily="34" charset="0"/>
              </a:rPr>
              <a:t>Monday – PMG Keynote </a:t>
            </a:r>
          </a:p>
          <a:p>
            <a:pPr marL="800100" marR="0" lvl="1"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b="0" i="0" u="none" strike="noStrike" kern="0" cap="none" spc="0" normalizeH="0" baseline="0" noProof="0" dirty="0">
                <a:ln>
                  <a:noFill/>
                </a:ln>
                <a:effectLst/>
                <a:uLnTx/>
                <a:uFillTx/>
                <a:ea typeface="+mn-ea"/>
                <a:cs typeface="Arial" panose="020B0604020202020204" pitchFamily="34" charset="0"/>
              </a:rPr>
              <a:t>Delivering for America Updates</a:t>
            </a:r>
          </a:p>
          <a:p>
            <a:pPr marL="1257300" marR="0" lvl="2"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lang="en-US" kern="0" dirty="0">
                <a:cs typeface="Arial" panose="020B0604020202020204" pitchFamily="34" charset="0"/>
              </a:rPr>
              <a:t>Opportunities</a:t>
            </a:r>
          </a:p>
          <a:p>
            <a:pPr marL="1257300" marR="0" lvl="2"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b="0" i="0" u="none" strike="noStrike" kern="0" cap="none" spc="0" normalizeH="0" baseline="0" noProof="0" dirty="0">
                <a:ln>
                  <a:noFill/>
                </a:ln>
                <a:effectLst/>
                <a:uLnTx/>
                <a:uFillTx/>
                <a:ea typeface="+mn-ea"/>
                <a:cs typeface="Arial" panose="020B0604020202020204" pitchFamily="34" charset="0"/>
              </a:rPr>
              <a:t>Challenges</a:t>
            </a:r>
          </a:p>
          <a:p>
            <a:pPr marL="1257300" marR="0" lvl="2"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lang="en-US" kern="0" dirty="0">
                <a:cs typeface="Arial" panose="020B0604020202020204" pitchFamily="34" charset="0"/>
              </a:rPr>
              <a:t>Future State</a:t>
            </a:r>
            <a:endParaRPr kumimoji="0" lang="en-US" b="0" i="0" u="none" strike="noStrike" kern="0" cap="none" spc="0" normalizeH="0" baseline="0" noProof="0" dirty="0">
              <a:ln>
                <a:noFill/>
              </a:ln>
              <a:effectLst/>
              <a:uLnTx/>
              <a:uFillTx/>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ea typeface="+mn-ea"/>
                <a:cs typeface="Arial" panose="020B0604020202020204" pitchFamily="34" charset="0"/>
              </a:rPr>
              <a:t>Tuesday – USPS Officers General Session</a:t>
            </a:r>
          </a:p>
          <a:p>
            <a:pPr marL="800100" marR="0" lvl="1"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b="0" i="0" u="none" strike="noStrike" kern="0" cap="none" spc="0" normalizeH="0" baseline="0" noProof="0" dirty="0">
                <a:ln>
                  <a:noFill/>
                </a:ln>
                <a:effectLst/>
                <a:uLnTx/>
                <a:uFillTx/>
                <a:ea typeface="+mn-ea"/>
                <a:cs typeface="Arial" panose="020B0604020202020204" pitchFamily="34" charset="0"/>
              </a:rPr>
              <a:t>Leadership Team will focus on how customers can use our new network and our improved products that are in development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ea typeface="+mn-ea"/>
                <a:cs typeface="Arial" panose="020B0604020202020204" pitchFamily="34" charset="0"/>
              </a:rPr>
              <a:t>8 </a:t>
            </a:r>
            <a:r>
              <a:rPr lang="en-US" kern="0" dirty="0">
                <a:cs typeface="Arial" panose="020B0604020202020204" pitchFamily="34" charset="0"/>
              </a:rPr>
              <a:t>Leadership Insight Sessions (Formerly Officer Led Sessions)</a:t>
            </a:r>
            <a:endParaRPr kumimoji="0" lang="en-US" b="0" i="0" u="none" strike="noStrike" kern="0" cap="none" spc="0" normalizeH="0" baseline="0" noProof="0" dirty="0">
              <a:ln>
                <a:noFill/>
              </a:ln>
              <a:effectLst/>
              <a:uLnTx/>
              <a:uFillTx/>
              <a:ea typeface="+mn-ea"/>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ea typeface="+mn-ea"/>
                <a:cs typeface="Arial" panose="020B0604020202020204" pitchFamily="34" charset="0"/>
              </a:rPr>
              <a:t>Wednesday – PMG Town Hall</a:t>
            </a:r>
          </a:p>
          <a:p>
            <a:pPr marL="800100" marR="0" lvl="1"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en-US" b="0" i="0" u="none" strike="noStrike" kern="0" cap="none" spc="0" normalizeH="0" baseline="0" noProof="0" dirty="0">
                <a:ln>
                  <a:noFill/>
                </a:ln>
                <a:effectLst/>
                <a:uLnTx/>
                <a:uFillTx/>
                <a:ea typeface="+mn-ea"/>
                <a:cs typeface="Arial" panose="020B0604020202020204" pitchFamily="34" charset="0"/>
              </a:rPr>
              <a:t>Q &amp; A Session </a:t>
            </a:r>
          </a:p>
          <a:p>
            <a:pPr marL="800100" lvl="1" indent="-342900" eaLnBrk="0" fontAlgn="base" hangingPunct="0">
              <a:spcBef>
                <a:spcPct val="0"/>
              </a:spcBef>
              <a:spcAft>
                <a:spcPct val="0"/>
              </a:spcAft>
              <a:buFont typeface="Courier New" panose="02070309020205020404" pitchFamily="49" charset="0"/>
              <a:buChar char="o"/>
              <a:defRPr/>
            </a:pPr>
            <a:r>
              <a:rPr lang="en-US" u="sng" dirty="0">
                <a:effectLst/>
                <a:ea typeface="Calibri" panose="020F0502020204030204" pitchFamily="34" charset="0"/>
                <a:hlinkClick r:id="rId4">
                  <a:extLst>
                    <a:ext uri="{A12FA001-AC4F-418D-AE19-62706E023703}">
                      <ahyp:hlinkClr xmlns:ahyp="http://schemas.microsoft.com/office/drawing/2018/hyperlinkcolor" val="tx"/>
                    </a:ext>
                  </a:extLst>
                </a:hlinkClick>
              </a:rPr>
              <a:t>2024PMGTOWNHALL@USPS.GOV</a:t>
            </a:r>
            <a:r>
              <a:rPr lang="en-US" dirty="0">
                <a:effectLst/>
                <a:ea typeface="Calibri" panose="020F0502020204030204" pitchFamily="34" charset="0"/>
              </a:rPr>
              <a:t> </a:t>
            </a:r>
          </a:p>
          <a:p>
            <a:pPr marL="800100" marR="0" lvl="1" indent="-34290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endParaRPr kumimoji="0" lang="en-US" sz="2000" b="0" i="0"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 name="Picture 3" descr="A person in a suit and tie&#10;&#10;Description automatically generated with medium confidence">
            <a:extLst>
              <a:ext uri="{FF2B5EF4-FFF2-40B4-BE49-F238E27FC236}">
                <a16:creationId xmlns:a16="http://schemas.microsoft.com/office/drawing/2014/main" id="{534C6520-D4BA-9166-DE97-5CB29481C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7318" y="1750304"/>
            <a:ext cx="3486926" cy="3909012"/>
          </a:xfrm>
          <a:prstGeom prst="rect">
            <a:avLst/>
          </a:prstGeom>
        </p:spPr>
      </p:pic>
    </p:spTree>
    <p:extLst>
      <p:ext uri="{BB962C8B-B14F-4D97-AF65-F5344CB8AC3E}">
        <p14:creationId xmlns:p14="http://schemas.microsoft.com/office/powerpoint/2010/main" val="1428334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FE7AE-5876-B88F-B08A-37C3EC302F02}"/>
              </a:ext>
            </a:extLst>
          </p:cNvPr>
          <p:cNvPicPr>
            <a:picLocks noChangeAspect="1"/>
          </p:cNvPicPr>
          <p:nvPr/>
        </p:nvPicPr>
        <p:blipFill>
          <a:blip r:embed="rId3"/>
          <a:stretch>
            <a:fillRect/>
          </a:stretch>
        </p:blipFill>
        <p:spPr>
          <a:xfrm>
            <a:off x="0" y="1"/>
            <a:ext cx="12192000" cy="1344246"/>
          </a:xfrm>
          <a:prstGeom prst="rect">
            <a:avLst/>
          </a:prstGeom>
        </p:spPr>
      </p:pic>
      <p:sp>
        <p:nvSpPr>
          <p:cNvPr id="2" name="TextBox 1">
            <a:extLst>
              <a:ext uri="{FF2B5EF4-FFF2-40B4-BE49-F238E27FC236}">
                <a16:creationId xmlns:a16="http://schemas.microsoft.com/office/drawing/2014/main" id="{3282185D-0D9B-C95B-222A-F82545E9A96F}"/>
              </a:ext>
            </a:extLst>
          </p:cNvPr>
          <p:cNvSpPr txBox="1"/>
          <p:nvPr/>
        </p:nvSpPr>
        <p:spPr>
          <a:xfrm>
            <a:off x="0" y="1425571"/>
            <a:ext cx="1188956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a:ea typeface="+mn-ea"/>
                <a:cs typeface="+mn-cs"/>
              </a:rPr>
              <a:t>6 Workshop Tracks: 100+ workshops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Pioneering the Future; Innovative Data Technology Solutions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Data and Technology continue to drive informed business decisions. This track will focus on the latest data tools at your disposal to drive better visibility, on-time performance, and customer satisfaction. We’ll explore the latest technology trends and discuss how to effectively implement them into your shipping or mailing 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Growing the Mail Through Innovation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If you want to learn about the latest incentives and promotions from the Postal Service, then this track is for you. Mail is still a vital component of any omnichannel campaign, and this track will show you how to utilize mail creatively and effectively to maximize your marketing spend. We’ll look toward the future and explore how mail will evolve and change to suit customers habits</a:t>
            </a:r>
            <a:endParaRPr lang="en-US" sz="1600"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Designing Shipping Solutions for a Competitive Edge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This track specializes in shipping business solutions to drive long-term growth. A focus will be on USPS Ground Advantage, a game changer ground product for fast and reliable delivery. You will hear the latest trends in the industry and learn why the market is still experiencing rapid growth with ever-changing customer needs. </a:t>
            </a: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b="1" dirty="0"/>
          </a:p>
        </p:txBody>
      </p:sp>
    </p:spTree>
    <p:extLst>
      <p:ext uri="{BB962C8B-B14F-4D97-AF65-F5344CB8AC3E}">
        <p14:creationId xmlns:p14="http://schemas.microsoft.com/office/powerpoint/2010/main" val="18197944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PY7pkFuQ.iDE2T69ATxoA"/>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ogm3OXUQfuv8Hx.kOCZZ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5jvafwNFQfiORp6TRzDF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YdVOKJKoSLK6TN61V8v8Y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USPS Template JC 03-02-23">
  <a:themeElements>
    <a:clrScheme name="USPS use this one">
      <a:dk1>
        <a:srgbClr val="000000"/>
      </a:dk1>
      <a:lt1>
        <a:srgbClr val="FFFFFF"/>
      </a:lt1>
      <a:dk2>
        <a:srgbClr val="004B87"/>
      </a:dk2>
      <a:lt2>
        <a:srgbClr val="EDEDED"/>
      </a:lt2>
      <a:accent1>
        <a:srgbClr val="DA281C"/>
      </a:accent1>
      <a:accent2>
        <a:srgbClr val="71CCF3"/>
      </a:accent2>
      <a:accent3>
        <a:srgbClr val="595959"/>
      </a:accent3>
      <a:accent4>
        <a:srgbClr val="D8D8D8"/>
      </a:accent4>
      <a:accent5>
        <a:srgbClr val="FF5C49"/>
      </a:accent5>
      <a:accent6>
        <a:srgbClr val="0099CC"/>
      </a:accent6>
      <a:hlink>
        <a:srgbClr val="333366"/>
      </a:hlink>
      <a:folHlink>
        <a:srgbClr val="0099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USPS_Template_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PS_Template_1" id="{CA9B668E-9B3E-436D-9FD9-B02BD19CE699}" vid="{7EA2BAC9-198E-467F-8D47-E1D1262F9AD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1ed1d29-9cea-4cfd-ae0a-691d4ed14273">
      <UserInfo>
        <DisplayName>Cederberg, Laura (WAS-WSW)</DisplayName>
        <AccountId>61</AccountId>
        <AccountType/>
      </UserInfo>
      <UserInfo>
        <DisplayName>Hansen, Abbey (DAL-WSW)</DisplayName>
        <AccountId>73</AccountId>
        <AccountType/>
      </UserInfo>
      <UserInfo>
        <DisplayName>Lindeberg, Fred (WAS-WSW)</DisplayName>
        <AccountId>12</AccountId>
        <AccountType/>
      </UserInfo>
      <UserInfo>
        <DisplayName>Ackermann, Casey (WAS-PWT)</DisplayName>
        <AccountId>13</AccountId>
        <AccountType/>
      </UserInfo>
      <UserInfo>
        <DisplayName>Wykpisz-Lee, Teressa (WAS-WSW)</DisplayName>
        <AccountId>31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6A4512AA6ED994C873A826857127C87" ma:contentTypeVersion="6" ma:contentTypeDescription="Create a new document." ma:contentTypeScope="" ma:versionID="b362362a04f7c3076992983cc80a471d">
  <xsd:schema xmlns:xsd="http://www.w3.org/2001/XMLSchema" xmlns:xs="http://www.w3.org/2001/XMLSchema" xmlns:p="http://schemas.microsoft.com/office/2006/metadata/properties" xmlns:ns2="a1ed1d29-9cea-4cfd-ae0a-691d4ed14273" xmlns:ns3="b9e3b71a-662e-4b08-8447-060b92e81bb8" targetNamespace="http://schemas.microsoft.com/office/2006/metadata/properties" ma:root="true" ma:fieldsID="1e1d7da0fb06af3ede5d47fe6f63b7fb" ns2:_="" ns3:_="">
    <xsd:import namespace="a1ed1d29-9cea-4cfd-ae0a-691d4ed14273"/>
    <xsd:import namespace="b9e3b71a-662e-4b08-8447-060b92e81b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ed1d29-9cea-4cfd-ae0a-691d4ed1427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e3b71a-662e-4b08-8447-060b92e81b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281110-62CF-4443-AF5A-4B3A5B66A021}">
  <ds:schemaRefs>
    <ds:schemaRef ds:uri="http://schemas.microsoft.com/office/infopath/2007/PartnerControls"/>
    <ds:schemaRef ds:uri="http://purl.org/dc/elements/1.1/"/>
    <ds:schemaRef ds:uri="http://schemas.microsoft.com/office/2006/metadata/properties"/>
    <ds:schemaRef ds:uri="b9e3b71a-662e-4b08-8447-060b92e81bb8"/>
    <ds:schemaRef ds:uri="http://schemas.openxmlformats.org/package/2006/metadata/core-properties"/>
    <ds:schemaRef ds:uri="http://purl.org/dc/terms/"/>
    <ds:schemaRef ds:uri="http://schemas.microsoft.com/office/2006/documentManagement/types"/>
    <ds:schemaRef ds:uri="a1ed1d29-9cea-4cfd-ae0a-691d4ed14273"/>
    <ds:schemaRef ds:uri="http://www.w3.org/XML/1998/namespace"/>
    <ds:schemaRef ds:uri="http://purl.org/dc/dcmitype/"/>
  </ds:schemaRefs>
</ds:datastoreItem>
</file>

<file path=customXml/itemProps2.xml><?xml version="1.0" encoding="utf-8"?>
<ds:datastoreItem xmlns:ds="http://schemas.openxmlformats.org/officeDocument/2006/customXml" ds:itemID="{E1A7086C-D693-4429-8AC7-7EA3A5EFC26B}">
  <ds:schemaRefs>
    <ds:schemaRef ds:uri="a1ed1d29-9cea-4cfd-ae0a-691d4ed14273"/>
    <ds:schemaRef ds:uri="b9e3b71a-662e-4b08-8447-060b92e81b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A4E699-97EB-4F18-89FB-5883608906BA}">
  <ds:schemaRefs>
    <ds:schemaRef ds:uri="http://schemas.microsoft.com/sharepoint/v3/contenttype/forms"/>
  </ds:schemaRefs>
</ds:datastoreItem>
</file>

<file path=docMetadata/LabelInfo.xml><?xml version="1.0" encoding="utf-8"?>
<clbl:labelList xmlns:clbl="http://schemas.microsoft.com/office/2020/mipLabelMetadata">
  <clbl:label id="{d026e4c1-5892-497a-b9da-ee493c9f0364}" enabled="0" method="" siteId="{d026e4c1-5892-497a-b9da-ee493c9f0364}" removed="1"/>
  <clbl:label id="{f9aa5788-eb33-4a49-8ad0-76101910cac3}" enabled="0" method="" siteId="{f9aa5788-eb33-4a49-8ad0-76101910cac3}" removed="1"/>
</clbl:labelList>
</file>

<file path=docProps/app.xml><?xml version="1.0" encoding="utf-8"?>
<Properties xmlns="http://schemas.openxmlformats.org/officeDocument/2006/extended-properties" xmlns:vt="http://schemas.openxmlformats.org/officeDocument/2006/docPropsVTypes">
  <Template/>
  <TotalTime>28425</TotalTime>
  <Words>1477</Words>
  <Application>Microsoft Office PowerPoint</Application>
  <PresentationFormat>Widescreen</PresentationFormat>
  <Paragraphs>239</Paragraphs>
  <Slides>22</Slides>
  <Notes>22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3" baseType="lpstr">
      <vt:lpstr>MS PGothic</vt:lpstr>
      <vt:lpstr>Arial</vt:lpstr>
      <vt:lpstr>Arial Black</vt:lpstr>
      <vt:lpstr>Calibri</vt:lpstr>
      <vt:lpstr>Courier New</vt:lpstr>
      <vt:lpstr>Helvetica</vt:lpstr>
      <vt:lpstr>Rockwell</vt:lpstr>
      <vt:lpstr>Wingdings</vt:lpstr>
      <vt:lpstr>USPS Template JC 03-02-23</vt:lpstr>
      <vt:lpstr>2_USPS_Template_1</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Postal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Flak, Don - West Columbia, SC</dc:creator>
  <cp:lastModifiedBy>Lim, Donald - Washington, DC</cp:lastModifiedBy>
  <cp:revision>43</cp:revision>
  <cp:lastPrinted>2023-12-21T13:22:17Z</cp:lastPrinted>
  <dcterms:created xsi:type="dcterms:W3CDTF">2017-07-27T11:24:19Z</dcterms:created>
  <dcterms:modified xsi:type="dcterms:W3CDTF">2024-04-04T19:21:38Z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0x01010076A4512AA6ED994C873A826857127C87</vt:lpwstr>
  </property>
  <property fmtid="{D5CDD505-2E9C-101B-9397-08002B2CF9AE}" pid="3" name="MediaServiceImageTags">
    <vt:lpwstr/>
  </property>
</Properties>
</file>